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1" r:id="rId16"/>
    <p:sldId id="272" r:id="rId17"/>
    <p:sldId id="270" r:id="rId18"/>
    <p:sldId id="273" r:id="rId19"/>
    <p:sldId id="274" r:id="rId20"/>
  </p:sldIdLst>
  <p:sldSz cx="9144000" cy="6858000" type="screen4x3"/>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7" name="6 Rectángulo"/>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3B0EFE3-0754-4FF4-8D60-045BA6A95FC8}" type="datetimeFigureOut">
              <a:rPr lang="es-EC" smtClean="0"/>
              <a:pPr/>
              <a:t>14/06/2013</a:t>
            </a:fld>
            <a:endParaRPr lang="es-EC"/>
          </a:p>
        </p:txBody>
      </p:sp>
      <p:sp>
        <p:nvSpPr>
          <p:cNvPr id="17" name="16 Marcador de pie de página"/>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s-EC"/>
          </a:p>
        </p:txBody>
      </p:sp>
      <p:sp>
        <p:nvSpPr>
          <p:cNvPr id="29" name="28 Marcador de número de diapositiva"/>
          <p:cNvSpPr>
            <a:spLocks noGrp="1"/>
          </p:cNvSpPr>
          <p:nvPr>
            <p:ph type="sldNum" sz="quarter" idx="12"/>
          </p:nvPr>
        </p:nvSpPr>
        <p:spPr>
          <a:xfrm>
            <a:off x="8001000" y="228600"/>
            <a:ext cx="838200" cy="381000"/>
          </a:xfrm>
        </p:spPr>
        <p:txBody>
          <a:bodyPr/>
          <a:lstStyle>
            <a:lvl1pPr>
              <a:defRPr>
                <a:solidFill>
                  <a:schemeClr val="tx2"/>
                </a:solidFill>
              </a:defRPr>
            </a:lvl1pPr>
          </a:lstStyle>
          <a:p>
            <a:fld id="{4906B673-8CAC-4E23-9824-9C412E81D686}" type="slidenum">
              <a:rPr lang="es-EC" smtClean="0"/>
              <a:pPr/>
              <a:t>‹Nº›</a:t>
            </a:fld>
            <a:endParaRPr lang="es-EC"/>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3B0EFE3-0754-4FF4-8D60-045BA6A95FC8}" type="datetimeFigureOut">
              <a:rPr lang="es-EC" smtClean="0"/>
              <a:pPr/>
              <a:t>14/06/2013</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p>
            <a:fld id="{4906B673-8CAC-4E23-9824-9C412E81D686}" type="slidenum">
              <a:rPr lang="es-EC" smtClean="0"/>
              <a:pPr/>
              <a:t>‹Nº›</a:t>
            </a:fld>
            <a:endParaRPr lang="es-EC"/>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1"/>
      </p:bgRef>
    </p:bg>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609600"/>
            <a:ext cx="2057400" cy="55165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6553200" y="6248402"/>
            <a:ext cx="2209800" cy="365125"/>
          </a:xfrm>
        </p:spPr>
        <p:txBody>
          <a:bodyPr/>
          <a:lstStyle/>
          <a:p>
            <a:fld id="{13B0EFE3-0754-4FF4-8D60-045BA6A95FC8}" type="datetimeFigureOut">
              <a:rPr lang="es-EC" smtClean="0"/>
              <a:pPr/>
              <a:t>14/06/2013</a:t>
            </a:fld>
            <a:endParaRPr lang="es-EC"/>
          </a:p>
        </p:txBody>
      </p:sp>
      <p:sp>
        <p:nvSpPr>
          <p:cNvPr id="5" name="4 Marcador de pie de página"/>
          <p:cNvSpPr>
            <a:spLocks noGrp="1"/>
          </p:cNvSpPr>
          <p:nvPr>
            <p:ph type="ftr" sz="quarter" idx="11"/>
          </p:nvPr>
        </p:nvSpPr>
        <p:spPr>
          <a:xfrm>
            <a:off x="457201" y="6248207"/>
            <a:ext cx="5573483" cy="365125"/>
          </a:xfrm>
        </p:spPr>
        <p:txBody>
          <a:bodyPr/>
          <a:lstStyle/>
          <a:p>
            <a:endParaRPr lang="es-EC"/>
          </a:p>
        </p:txBody>
      </p:sp>
      <p:sp>
        <p:nvSpPr>
          <p:cNvPr id="7" name="6 Rectángulo"/>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Marcador de número de diapositiva"/>
          <p:cNvSpPr>
            <a:spLocks noGrp="1"/>
          </p:cNvSpPr>
          <p:nvPr>
            <p:ph type="sldNum" sz="quarter" idx="12"/>
          </p:nvPr>
        </p:nvSpPr>
        <p:spPr>
          <a:xfrm rot="5400000">
            <a:off x="5989638" y="144462"/>
            <a:ext cx="533400" cy="244476"/>
          </a:xfrm>
        </p:spPr>
        <p:txBody>
          <a:bodyPr/>
          <a:lstStyle/>
          <a:p>
            <a:fld id="{4906B673-8CAC-4E23-9824-9C412E81D686}" type="slidenum">
              <a:rPr lang="es-EC" smtClean="0"/>
              <a:pPr/>
              <a:t>‹Nº›</a:t>
            </a:fld>
            <a:endParaRPr lang="es-EC"/>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13B0EFE3-0754-4FF4-8D60-045BA6A95FC8}" type="datetimeFigureOut">
              <a:rPr lang="es-EC" smtClean="0"/>
              <a:pPr/>
              <a:t>14/06/2013</a:t>
            </a:fld>
            <a:endParaRPr lang="es-EC"/>
          </a:p>
        </p:txBody>
      </p:sp>
      <p:sp>
        <p:nvSpPr>
          <p:cNvPr id="5" name="4 Marcador de pie de página"/>
          <p:cNvSpPr>
            <a:spLocks noGrp="1"/>
          </p:cNvSpPr>
          <p:nvPr>
            <p:ph type="ftr" sz="quarter" idx="11"/>
          </p:nvPr>
        </p:nvSpPr>
        <p:spPr/>
        <p:txBody>
          <a:bodyPr/>
          <a:lstStyle/>
          <a:p>
            <a:endParaRPr lang="es-EC"/>
          </a:p>
        </p:txBody>
      </p:sp>
      <p:sp>
        <p:nvSpPr>
          <p:cNvPr id="6" name="5 Marcador de número de diapositiva"/>
          <p:cNvSpPr>
            <a:spLocks noGrp="1"/>
          </p:cNvSpPr>
          <p:nvPr>
            <p:ph type="sldNum" sz="quarter" idx="12"/>
          </p:nvPr>
        </p:nvSpPr>
        <p:spPr/>
        <p:txBody>
          <a:bodyPr/>
          <a:lstStyle>
            <a:lvl1pPr>
              <a:defRPr>
                <a:solidFill>
                  <a:srgbClr val="FFFFFF"/>
                </a:solidFill>
              </a:defRPr>
            </a:lvl1pPr>
          </a:lstStyle>
          <a:p>
            <a:fld id="{4906B673-8CAC-4E23-9824-9C412E81D686}" type="slidenum">
              <a:rPr lang="es-EC" smtClean="0"/>
              <a:pPr/>
              <a:t>‹Nº›</a:t>
            </a:fld>
            <a:endParaRPr lang="es-EC"/>
          </a:p>
        </p:txBody>
      </p:sp>
      <p:sp>
        <p:nvSpPr>
          <p:cNvPr id="8" name="7 Marcador de contenido"/>
          <p:cNvSpPr>
            <a:spLocks noGrp="1"/>
          </p:cNvSpPr>
          <p:nvPr>
            <p:ph sz="quarter" idx="1"/>
          </p:nvPr>
        </p:nvSpPr>
        <p:spPr>
          <a:xfrm>
            <a:off x="612648" y="1600200"/>
            <a:ext cx="8153400" cy="44958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7"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13B0EFE3-0754-4FF4-8D60-045BA6A95FC8}" type="datetimeFigureOut">
              <a:rPr lang="es-EC" smtClean="0"/>
              <a:pPr/>
              <a:t>14/06/2013</a:t>
            </a:fld>
            <a:endParaRPr lang="es-EC"/>
          </a:p>
        </p:txBody>
      </p:sp>
      <p:sp>
        <p:nvSpPr>
          <p:cNvPr id="13" name="12 Marcador de número de diapositiva"/>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906B673-8CAC-4E23-9824-9C412E81D686}" type="slidenum">
              <a:rPr lang="es-EC" smtClean="0"/>
              <a:pPr/>
              <a:t>‹Nº›</a:t>
            </a:fld>
            <a:endParaRPr lang="es-EC"/>
          </a:p>
        </p:txBody>
      </p:sp>
      <p:sp>
        <p:nvSpPr>
          <p:cNvPr id="14" name="13 Marcador de pie de página"/>
          <p:cNvSpPr>
            <a:spLocks noGrp="1"/>
          </p:cNvSpPr>
          <p:nvPr>
            <p:ph type="ftr" sz="quarter" idx="12"/>
          </p:nvPr>
        </p:nvSpPr>
        <p:spPr/>
        <p:txBody>
          <a:bodyPr/>
          <a:lstStyle/>
          <a:p>
            <a:endParaRPr lang="es-EC"/>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9" name="8 Marcador de contenido"/>
          <p:cNvSpPr>
            <a:spLocks noGrp="1"/>
          </p:cNvSpPr>
          <p:nvPr>
            <p:ph sz="quarter" idx="1"/>
          </p:nvPr>
        </p:nvSpPr>
        <p:spPr>
          <a:xfrm>
            <a:off x="609600"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844901"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8" name="7 Marcador de fecha"/>
          <p:cNvSpPr>
            <a:spLocks noGrp="1"/>
          </p:cNvSpPr>
          <p:nvPr>
            <p:ph type="dt" sz="half" idx="15"/>
          </p:nvPr>
        </p:nvSpPr>
        <p:spPr/>
        <p:txBody>
          <a:bodyPr rtlCol="0"/>
          <a:lstStyle/>
          <a:p>
            <a:fld id="{13B0EFE3-0754-4FF4-8D60-045BA6A95FC8}" type="datetimeFigureOut">
              <a:rPr lang="es-EC" smtClean="0"/>
              <a:pPr/>
              <a:t>14/06/2013</a:t>
            </a:fld>
            <a:endParaRPr lang="es-EC"/>
          </a:p>
        </p:txBody>
      </p:sp>
      <p:sp>
        <p:nvSpPr>
          <p:cNvPr id="10" name="9 Marcador de número de diapositiva"/>
          <p:cNvSpPr>
            <a:spLocks noGrp="1"/>
          </p:cNvSpPr>
          <p:nvPr>
            <p:ph type="sldNum" sz="quarter" idx="16"/>
          </p:nvPr>
        </p:nvSpPr>
        <p:spPr/>
        <p:txBody>
          <a:bodyPr rtlCol="0"/>
          <a:lstStyle/>
          <a:p>
            <a:fld id="{4906B673-8CAC-4E23-9824-9C412E81D686}" type="slidenum">
              <a:rPr lang="es-EC" smtClean="0"/>
              <a:pPr/>
              <a:t>‹Nº›</a:t>
            </a:fld>
            <a:endParaRPr lang="es-EC"/>
          </a:p>
        </p:txBody>
      </p:sp>
      <p:sp>
        <p:nvSpPr>
          <p:cNvPr id="12" name="11 Marcador de pie de página"/>
          <p:cNvSpPr>
            <a:spLocks noGrp="1"/>
          </p:cNvSpPr>
          <p:nvPr>
            <p:ph type="ftr" sz="quarter" idx="17"/>
          </p:nvPr>
        </p:nvSpPr>
        <p:spPr/>
        <p:txBody>
          <a:bodyPr rtlCol="0"/>
          <a:lstStyle/>
          <a:p>
            <a:endParaRPr lang="es-EC"/>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nchor="ctr"/>
          <a:lstStyle>
            <a:lvl1pPr>
              <a:defRPr/>
            </a:lvl1pPr>
          </a:lstStyle>
          <a:p>
            <a:r>
              <a:rPr kumimoji="0" lang="es-ES" smtClean="0"/>
              <a:t>Haga clic para modificar el estilo de título del patrón</a:t>
            </a:r>
            <a:endParaRPr kumimoji="0" lang="en-US"/>
          </a:p>
        </p:txBody>
      </p:sp>
      <p:sp>
        <p:nvSpPr>
          <p:cNvPr id="11" name="10 Marcador de contenido"/>
          <p:cNvSpPr>
            <a:spLocks noGrp="1"/>
          </p:cNvSpPr>
          <p:nvPr>
            <p:ph sz="quarter" idx="2"/>
          </p:nvPr>
        </p:nvSpPr>
        <p:spPr>
          <a:xfrm>
            <a:off x="609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800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5"/>
          </p:nvPr>
        </p:nvSpPr>
        <p:spPr/>
        <p:txBody>
          <a:bodyPr rtlCol="0"/>
          <a:lstStyle/>
          <a:p>
            <a:fld id="{13B0EFE3-0754-4FF4-8D60-045BA6A95FC8}" type="datetimeFigureOut">
              <a:rPr lang="es-EC" smtClean="0"/>
              <a:pPr/>
              <a:t>14/06/2013</a:t>
            </a:fld>
            <a:endParaRPr lang="es-EC"/>
          </a:p>
        </p:txBody>
      </p:sp>
      <p:sp>
        <p:nvSpPr>
          <p:cNvPr id="12" name="11 Marcador de número de diapositiva"/>
          <p:cNvSpPr>
            <a:spLocks noGrp="1"/>
          </p:cNvSpPr>
          <p:nvPr>
            <p:ph type="sldNum" sz="quarter" idx="16"/>
          </p:nvPr>
        </p:nvSpPr>
        <p:spPr/>
        <p:txBody>
          <a:bodyPr rtlCol="0"/>
          <a:lstStyle/>
          <a:p>
            <a:fld id="{4906B673-8CAC-4E23-9824-9C412E81D686}" type="slidenum">
              <a:rPr lang="es-EC" smtClean="0"/>
              <a:pPr/>
              <a:t>‹Nº›</a:t>
            </a:fld>
            <a:endParaRPr lang="es-EC"/>
          </a:p>
        </p:txBody>
      </p:sp>
      <p:sp>
        <p:nvSpPr>
          <p:cNvPr id="14" name="13 Marcador de pie de página"/>
          <p:cNvSpPr>
            <a:spLocks noGrp="1"/>
          </p:cNvSpPr>
          <p:nvPr>
            <p:ph type="ftr" sz="quarter" idx="17"/>
          </p:nvPr>
        </p:nvSpPr>
        <p:spPr/>
        <p:txBody>
          <a:bodyPr rtlCol="0"/>
          <a:lstStyle/>
          <a:p>
            <a:endParaRPr lang="es-EC"/>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13B0EFE3-0754-4FF4-8D60-045BA6A95FC8}" type="datetimeFigureOut">
              <a:rPr lang="es-EC" smtClean="0"/>
              <a:pPr/>
              <a:t>14/06/2013</a:t>
            </a:fld>
            <a:endParaRPr lang="es-EC"/>
          </a:p>
        </p:txBody>
      </p:sp>
      <p:sp>
        <p:nvSpPr>
          <p:cNvPr id="4" name="3 Marcador de pie de página"/>
          <p:cNvSpPr>
            <a:spLocks noGrp="1"/>
          </p:cNvSpPr>
          <p:nvPr>
            <p:ph type="ftr" sz="quarter" idx="11"/>
          </p:nvPr>
        </p:nvSpPr>
        <p:spPr/>
        <p:txBody>
          <a:bodyPr/>
          <a:lstStyle/>
          <a:p>
            <a:endParaRPr lang="es-EC"/>
          </a:p>
        </p:txBody>
      </p:sp>
      <p:sp>
        <p:nvSpPr>
          <p:cNvPr id="5" name="4 Marcador de número de diapositiva"/>
          <p:cNvSpPr>
            <a:spLocks noGrp="1"/>
          </p:cNvSpPr>
          <p:nvPr>
            <p:ph type="sldNum" sz="quarter" idx="12"/>
          </p:nvPr>
        </p:nvSpPr>
        <p:spPr/>
        <p:txBody>
          <a:bodyPr/>
          <a:lstStyle>
            <a:lvl1pPr>
              <a:defRPr>
                <a:solidFill>
                  <a:srgbClr val="FFFFFF"/>
                </a:solidFill>
              </a:defRPr>
            </a:lvl1pPr>
          </a:lstStyle>
          <a:p>
            <a:fld id="{4906B673-8CAC-4E23-9824-9C412E81D686}" type="slidenum">
              <a:rPr lang="es-EC" smtClean="0"/>
              <a:pPr/>
              <a:t>‹Nº›</a:t>
            </a:fld>
            <a:endParaRPr lang="es-EC"/>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3B0EFE3-0754-4FF4-8D60-045BA6A95FC8}" type="datetimeFigureOut">
              <a:rPr lang="es-EC" smtClean="0"/>
              <a:pPr/>
              <a:t>14/06/2013</a:t>
            </a:fld>
            <a:endParaRPr lang="es-EC"/>
          </a:p>
        </p:txBody>
      </p:sp>
      <p:sp>
        <p:nvSpPr>
          <p:cNvPr id="3" name="2 Marcador de pie de página"/>
          <p:cNvSpPr>
            <a:spLocks noGrp="1"/>
          </p:cNvSpPr>
          <p:nvPr>
            <p:ph type="ftr" sz="quarter" idx="11"/>
          </p:nvPr>
        </p:nvSpPr>
        <p:spPr/>
        <p:txBody>
          <a:bodyPr/>
          <a:lstStyle/>
          <a:p>
            <a:endParaRPr lang="es-EC"/>
          </a:p>
        </p:txBody>
      </p:sp>
      <p:sp>
        <p:nvSpPr>
          <p:cNvPr id="4" name="3 Marcador de número de diapositiva"/>
          <p:cNvSpPr>
            <a:spLocks noGrp="1"/>
          </p:cNvSpPr>
          <p:nvPr>
            <p:ph type="sldNum" sz="quarter" idx="12"/>
          </p:nvPr>
        </p:nvSpPr>
        <p:spPr>
          <a:xfrm>
            <a:off x="0" y="6248400"/>
            <a:ext cx="533400" cy="381000"/>
          </a:xfrm>
        </p:spPr>
        <p:txBody>
          <a:bodyPr/>
          <a:lstStyle>
            <a:lvl1pPr>
              <a:defRPr>
                <a:solidFill>
                  <a:schemeClr val="tx2"/>
                </a:solidFill>
              </a:defRPr>
            </a:lvl1pPr>
          </a:lstStyle>
          <a:p>
            <a:fld id="{4906B673-8CAC-4E23-9824-9C412E81D686}" type="slidenum">
              <a:rPr lang="es-EC" smtClean="0"/>
              <a:pPr/>
              <a:t>‹Nº›</a:t>
            </a:fld>
            <a:endParaRPr lang="es-EC"/>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nchor="ctr"/>
          <a:lstStyle>
            <a:lvl1pPr algn="l">
              <a:buNone/>
              <a:defRPr sz="4400" b="0"/>
            </a:lvl1p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13B0EFE3-0754-4FF4-8D60-045BA6A95FC8}" type="datetimeFigureOut">
              <a:rPr lang="es-EC" smtClean="0"/>
              <a:pPr/>
              <a:t>14/06/2013</a:t>
            </a:fld>
            <a:endParaRPr lang="es-EC"/>
          </a:p>
        </p:txBody>
      </p:sp>
      <p:sp>
        <p:nvSpPr>
          <p:cNvPr id="6" name="5 Marcador de pie de página"/>
          <p:cNvSpPr>
            <a:spLocks noGrp="1"/>
          </p:cNvSpPr>
          <p:nvPr>
            <p:ph type="ftr" sz="quarter" idx="11"/>
          </p:nvPr>
        </p:nvSpPr>
        <p:spPr/>
        <p:txBody>
          <a:bodyPr/>
          <a:lstStyle/>
          <a:p>
            <a:endParaRPr lang="es-EC"/>
          </a:p>
        </p:txBody>
      </p:sp>
      <p:sp>
        <p:nvSpPr>
          <p:cNvPr id="7" name="6 Marcador de número de diapositiva"/>
          <p:cNvSpPr>
            <a:spLocks noGrp="1"/>
          </p:cNvSpPr>
          <p:nvPr>
            <p:ph type="sldNum" sz="quarter" idx="12"/>
          </p:nvPr>
        </p:nvSpPr>
        <p:spPr/>
        <p:txBody>
          <a:bodyPr/>
          <a:lstStyle>
            <a:lvl1pPr>
              <a:defRPr>
                <a:solidFill>
                  <a:srgbClr val="FFFFFF"/>
                </a:solidFill>
              </a:defRPr>
            </a:lvl1pPr>
          </a:lstStyle>
          <a:p>
            <a:fld id="{4906B673-8CAC-4E23-9824-9C412E81D686}" type="slidenum">
              <a:rPr lang="es-EC" smtClean="0"/>
              <a:pPr/>
              <a:t>‹Nº›</a:t>
            </a:fld>
            <a:endParaRPr lang="es-EC"/>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3">
        <a:schemeClr val="bg2"/>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8" name="7 Rectángulo"/>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s-ES" smtClean="0"/>
              <a:t>Haga clic para modificar el estilo de título del patrón</a:t>
            </a:r>
            <a:endParaRPr kumimoji="0" lang="en-US"/>
          </a:p>
        </p:txBody>
      </p:sp>
      <p:sp>
        <p:nvSpPr>
          <p:cNvPr id="11" name="10 Rectángulo"/>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fecha"/>
          <p:cNvSpPr>
            <a:spLocks noGrp="1"/>
          </p:cNvSpPr>
          <p:nvPr>
            <p:ph type="dt" sz="half" idx="10"/>
          </p:nvPr>
        </p:nvSpPr>
        <p:spPr>
          <a:xfrm>
            <a:off x="6248400" y="6248400"/>
            <a:ext cx="2667000" cy="365125"/>
          </a:xfrm>
        </p:spPr>
        <p:txBody>
          <a:bodyPr rtlCol="0"/>
          <a:lstStyle/>
          <a:p>
            <a:fld id="{13B0EFE3-0754-4FF4-8D60-045BA6A95FC8}" type="datetimeFigureOut">
              <a:rPr lang="es-EC" smtClean="0"/>
              <a:pPr/>
              <a:t>14/06/2013</a:t>
            </a:fld>
            <a:endParaRPr lang="es-EC"/>
          </a:p>
        </p:txBody>
      </p:sp>
      <p:sp>
        <p:nvSpPr>
          <p:cNvPr id="13" name="12 Marcador de número de diapositiva"/>
          <p:cNvSpPr>
            <a:spLocks noGrp="1"/>
          </p:cNvSpPr>
          <p:nvPr>
            <p:ph type="sldNum" sz="quarter" idx="11"/>
          </p:nvPr>
        </p:nvSpPr>
        <p:spPr>
          <a:xfrm>
            <a:off x="0" y="4667249"/>
            <a:ext cx="1447800" cy="663578"/>
          </a:xfrm>
        </p:spPr>
        <p:txBody>
          <a:bodyPr rtlCol="0"/>
          <a:lstStyle>
            <a:lvl1pPr>
              <a:defRPr sz="2800"/>
            </a:lvl1pPr>
          </a:lstStyle>
          <a:p>
            <a:fld id="{4906B673-8CAC-4E23-9824-9C412E81D686}" type="slidenum">
              <a:rPr lang="es-EC" smtClean="0"/>
              <a:pPr/>
              <a:t>‹Nº›</a:t>
            </a:fld>
            <a:endParaRPr lang="es-EC"/>
          </a:p>
        </p:txBody>
      </p:sp>
      <p:sp>
        <p:nvSpPr>
          <p:cNvPr id="14" name="13 Marcador de pie de página"/>
          <p:cNvSpPr>
            <a:spLocks noGrp="1"/>
          </p:cNvSpPr>
          <p:nvPr>
            <p:ph type="ftr" sz="quarter" idx="12"/>
          </p:nvPr>
        </p:nvSpPr>
        <p:spPr>
          <a:xfrm>
            <a:off x="1600200" y="6248206"/>
            <a:ext cx="4572000" cy="365125"/>
          </a:xfrm>
        </p:spPr>
        <p:txBody>
          <a:bodyPr rtlCol="0"/>
          <a:lstStyle/>
          <a:p>
            <a:endParaRPr lang="es-EC"/>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s-ES" smtClean="0"/>
              <a:t>Haga clic en el icono para agregar una imagen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28600"/>
            <a:ext cx="8153400" cy="9906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3B0EFE3-0754-4FF4-8D60-045BA6A95FC8}" type="datetimeFigureOut">
              <a:rPr lang="es-EC" smtClean="0"/>
              <a:pPr/>
              <a:t>14/06/2013</a:t>
            </a:fld>
            <a:endParaRPr lang="es-EC"/>
          </a:p>
        </p:txBody>
      </p:sp>
      <p:sp>
        <p:nvSpPr>
          <p:cNvPr id="3" name="2 Marcador de pie de página"/>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s-EC"/>
          </a:p>
        </p:txBody>
      </p:sp>
      <p:sp>
        <p:nvSpPr>
          <p:cNvPr id="7" name="6 Rectángulo"/>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906B673-8CAC-4E23-9824-9C412E81D686}" type="slidenum">
              <a:rPr lang="es-EC" smtClean="0"/>
              <a:pPr/>
              <a:t>‹Nº›</a:t>
            </a:fld>
            <a:endParaRPr lang="es-EC"/>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4038600"/>
            <a:ext cx="8839200" cy="1828800"/>
          </a:xfrm>
        </p:spPr>
        <p:txBody>
          <a:bodyPr>
            <a:normAutofit/>
          </a:bodyPr>
          <a:lstStyle/>
          <a:p>
            <a:pPr algn="ctr"/>
            <a:r>
              <a:rPr lang="es-EC" sz="3600" dirty="0" smtClean="0"/>
              <a:t>Ecuador: servicio de rentas internas</a:t>
            </a:r>
            <a:endParaRPr lang="es-EC" sz="3600" dirty="0"/>
          </a:p>
        </p:txBody>
      </p:sp>
      <p:sp>
        <p:nvSpPr>
          <p:cNvPr id="3" name="2 Subtítulo"/>
          <p:cNvSpPr>
            <a:spLocks noGrp="1"/>
          </p:cNvSpPr>
          <p:nvPr>
            <p:ph type="subTitle" idx="1"/>
          </p:nvPr>
        </p:nvSpPr>
        <p:spPr/>
        <p:txBody>
          <a:bodyPr/>
          <a:lstStyle/>
          <a:p>
            <a:pPr algn="ctr"/>
            <a:r>
              <a:rPr lang="es-EC" dirty="0" smtClean="0"/>
              <a:t>Fernando Vásquez / Carlos Fierro</a:t>
            </a:r>
            <a:endParaRPr lang="es-EC"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C" dirty="0" smtClean="0"/>
              <a:t/>
            </a:r>
            <a:br>
              <a:rPr lang="es-EC" dirty="0" smtClean="0"/>
            </a:br>
            <a:r>
              <a:rPr lang="es-EC" sz="2700" b="1" dirty="0" smtClean="0"/>
              <a:t>LEGISLACIÓN ECUATORIANA</a:t>
            </a:r>
            <a:r>
              <a:rPr lang="es-EC" sz="2700" dirty="0" smtClean="0"/>
              <a:t/>
            </a:r>
            <a:br>
              <a:rPr lang="es-EC" sz="2700" dirty="0" smtClean="0"/>
            </a:br>
            <a:r>
              <a:rPr lang="es-ES" sz="2700" b="1" dirty="0" smtClean="0"/>
              <a:t>AJUSTE POR PRECIOS DE TRANSFERENCIA TRATAMIENTO</a:t>
            </a:r>
            <a:r>
              <a:rPr lang="es-EC" dirty="0" smtClean="0"/>
              <a:t/>
            </a:r>
            <a:br>
              <a:rPr lang="es-EC" dirty="0" smtClean="0"/>
            </a:br>
            <a:endParaRPr lang="es-EC" dirty="0"/>
          </a:p>
        </p:txBody>
      </p:sp>
      <p:sp>
        <p:nvSpPr>
          <p:cNvPr id="3" name="2 Marcador de contenido"/>
          <p:cNvSpPr>
            <a:spLocks noGrp="1"/>
          </p:cNvSpPr>
          <p:nvPr>
            <p:ph sz="quarter" idx="1"/>
          </p:nvPr>
        </p:nvSpPr>
        <p:spPr>
          <a:xfrm>
            <a:off x="612648" y="1600200"/>
            <a:ext cx="8153400" cy="5043510"/>
          </a:xfrm>
        </p:spPr>
        <p:txBody>
          <a:bodyPr>
            <a:noAutofit/>
          </a:bodyPr>
          <a:lstStyle/>
          <a:p>
            <a:pPr marL="0" indent="0" algn="just">
              <a:buNone/>
            </a:pPr>
            <a:r>
              <a:rPr lang="es-EC" sz="1400" b="1" dirty="0" smtClean="0">
                <a:solidFill>
                  <a:srgbClr val="002060"/>
                </a:solidFill>
              </a:rPr>
              <a:t>RLRTI - Art. 87.- Rango de plena competencia.- Cuando por la aplicación de alguno de los métodos </a:t>
            </a:r>
            <a:r>
              <a:rPr lang="es-EC" sz="1400" dirty="0" smtClean="0"/>
              <a:t>establecidos en este Reglamento se obtengan dos o más operaciones comparables, el contribuyente deberá establecer la Mediana y el Rango de Plena Competencia de los precios, montos de las contraprestaciones o márgenes de utilidad de dichas operaciones.</a:t>
            </a:r>
          </a:p>
          <a:p>
            <a:pPr marL="0" indent="0" algn="just">
              <a:buNone/>
            </a:pPr>
            <a:r>
              <a:rPr lang="es-EC" sz="1400" dirty="0" smtClean="0"/>
              <a:t>Si el precio, monto de la contraprestación o margen de utilidad (en adelante "Valor") registrado por el contribuyente se encuentra dentro del Rango de Plena Competencia, dicho Valor se considerará como pactado entre partes independientes. Caso contrario, se considerará que el Valor que hubieren utilizado partes independientes es el que corresponde a la Mediana del mencionado rango.</a:t>
            </a:r>
          </a:p>
          <a:p>
            <a:pPr algn="just">
              <a:buNone/>
            </a:pPr>
            <a:r>
              <a:rPr lang="es-EC" sz="1400" dirty="0" smtClean="0"/>
              <a:t>Para este efecto se utilizarán los siguientes conceptos:</a:t>
            </a:r>
          </a:p>
          <a:p>
            <a:pPr marL="0" indent="0" algn="just">
              <a:buNone/>
            </a:pPr>
            <a:r>
              <a:rPr lang="es-EC" sz="1400" dirty="0" smtClean="0"/>
              <a:t>a</a:t>
            </a:r>
            <a:r>
              <a:rPr lang="es-EC" sz="1400" dirty="0" smtClean="0"/>
              <a:t>) Rango de plena competencia.- Es el intervalo que comprende los valores que se encuentran desde el Primer </a:t>
            </a:r>
            <a:r>
              <a:rPr lang="es-EC" sz="1400" dirty="0" err="1" smtClean="0"/>
              <a:t>Cuartil</a:t>
            </a:r>
            <a:r>
              <a:rPr lang="es-EC" sz="1400" dirty="0" smtClean="0"/>
              <a:t> hasta el Tercer </a:t>
            </a:r>
            <a:r>
              <a:rPr lang="es-EC" sz="1400" dirty="0" err="1" smtClean="0"/>
              <a:t>Cuartil</a:t>
            </a:r>
            <a:r>
              <a:rPr lang="es-EC" sz="1400" dirty="0" smtClean="0"/>
              <a:t>, y que son considerados como pactados entre partes independientes;</a:t>
            </a:r>
          </a:p>
          <a:p>
            <a:pPr marL="0" indent="0" algn="just">
              <a:buNone/>
            </a:pPr>
            <a:r>
              <a:rPr lang="es-EC" sz="1400" dirty="0" smtClean="0"/>
              <a:t>b) Mediana.- Es el valor que se considera hubieren utilizado partes independientes en el caso que el Valor registrado por el contribuyente se encuentre fuera del Rango de Plena Competencia; y,</a:t>
            </a:r>
          </a:p>
          <a:p>
            <a:pPr marL="0" indent="0" algn="just">
              <a:buNone/>
            </a:pPr>
            <a:r>
              <a:rPr lang="es-EC" sz="1400" dirty="0" smtClean="0"/>
              <a:t>c) Primer y tercer </a:t>
            </a:r>
            <a:r>
              <a:rPr lang="es-EC" sz="1400" dirty="0" err="1" smtClean="0"/>
              <a:t>cuartil</a:t>
            </a:r>
            <a:r>
              <a:rPr lang="es-EC" sz="1400" dirty="0" smtClean="0"/>
              <a:t>.- Son los valores que representan los límites del Rango de Plena Competencia. </a:t>
            </a:r>
          </a:p>
          <a:p>
            <a:pPr marL="0" indent="0" algn="just">
              <a:buNone/>
            </a:pPr>
            <a:endParaRPr lang="es-EC" sz="1400" dirty="0" smtClean="0"/>
          </a:p>
          <a:p>
            <a:pPr marL="0" indent="0" algn="just">
              <a:buNone/>
            </a:pPr>
            <a:r>
              <a:rPr lang="es-EC" sz="1400" dirty="0" smtClean="0"/>
              <a:t>La mediana y los </a:t>
            </a:r>
            <a:r>
              <a:rPr lang="es-EC" sz="1400" dirty="0" err="1" smtClean="0"/>
              <a:t>cuartiles</a:t>
            </a:r>
            <a:r>
              <a:rPr lang="es-EC" sz="1400" dirty="0" smtClean="0"/>
              <a:t> correspondientes se calcularán en función de los métodos estadísticos convencionales.</a:t>
            </a:r>
            <a:endParaRPr lang="es-EC"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lgn="ctr"/>
            <a:r>
              <a:rPr lang="es-ES" b="1" dirty="0" smtClean="0"/>
              <a:t>OBLIGACIONES FORMALES </a:t>
            </a:r>
            <a:endParaRPr lang="es-EC" dirty="0"/>
          </a:p>
        </p:txBody>
      </p:sp>
      <p:sp>
        <p:nvSpPr>
          <p:cNvPr id="3" name="2 Marcador de contenido"/>
          <p:cNvSpPr>
            <a:spLocks noGrp="1"/>
          </p:cNvSpPr>
          <p:nvPr>
            <p:ph sz="quarter" idx="1"/>
          </p:nvPr>
        </p:nvSpPr>
        <p:spPr/>
        <p:txBody>
          <a:bodyPr>
            <a:normAutofit fontScale="70000" lnSpcReduction="20000"/>
          </a:bodyPr>
          <a:lstStyle/>
          <a:p>
            <a:pPr marL="0" indent="0" algn="just">
              <a:buNone/>
            </a:pPr>
            <a:endParaRPr lang="es-EC" sz="3200" b="1" dirty="0" smtClean="0">
              <a:solidFill>
                <a:srgbClr val="002060"/>
              </a:solidFill>
            </a:endParaRPr>
          </a:p>
          <a:p>
            <a:pPr marL="0" indent="0" algn="just">
              <a:buNone/>
            </a:pPr>
            <a:r>
              <a:rPr lang="es-EC" sz="3200" b="1" dirty="0" smtClean="0">
                <a:solidFill>
                  <a:srgbClr val="002060"/>
                </a:solidFill>
              </a:rPr>
              <a:t>Resolución del SRI 464 - Art. 1.- Alcance.- </a:t>
            </a:r>
            <a:r>
              <a:rPr lang="es-EC" sz="3200" dirty="0" smtClean="0"/>
              <a:t>Los sujetos pasivos del Impuesto a la Renta que hayan efectuado operaciones con partes relacionadas locales y/o domiciliadas en el exterior, dentro de un mismo período fiscal en un monto acumulado superior a tres millones de dólares de los Estados Unidos de América (USD 3.000.000,00), deberán presentar al Servicio de Rentas Internas el Anexo de Operaciones con Partes Relacionadas.</a:t>
            </a:r>
          </a:p>
          <a:p>
            <a:pPr algn="just"/>
            <a:endParaRPr lang="es-EC" sz="3200" dirty="0" smtClean="0"/>
          </a:p>
          <a:p>
            <a:pPr marL="0" indent="0" algn="just">
              <a:buNone/>
            </a:pPr>
            <a:r>
              <a:rPr lang="es-EC" sz="3200" dirty="0" smtClean="0"/>
              <a:t>Aquellos sujetos pasivos que hayan efectuado operaciones con partes relacionadas locales y/o domiciliadas en el exterior, dentro del mismo período fiscal, en un monto acumulado superior a los seis millones de dólares de los Estados Unidos de América (USD 6.000.000,00) deberán presentar adicionalmente al Anexo, el Informe Integral de Precios de Transferencia.</a:t>
            </a:r>
          </a:p>
          <a:p>
            <a:pPr>
              <a:buNone/>
            </a:pPr>
            <a:endParaRPr lang="es-EC"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sz="3100" b="1" dirty="0" smtClean="0"/>
              <a:t/>
            </a:r>
            <a:br>
              <a:rPr lang="es-ES" sz="3100" b="1" dirty="0" smtClean="0"/>
            </a:br>
            <a:r>
              <a:rPr lang="es-ES" sz="3100" b="1" dirty="0" smtClean="0"/>
              <a:t>FUENTES DE INFORMACIÓN PARA EL CONTROL DE PRECIOS DE TRANSFERENCIA</a:t>
            </a:r>
            <a:r>
              <a:rPr lang="es-EC" dirty="0" smtClean="0"/>
              <a:t/>
            </a:r>
            <a:br>
              <a:rPr lang="es-EC" dirty="0" smtClean="0"/>
            </a:br>
            <a:r>
              <a:rPr lang="es-ES" b="1" dirty="0" smtClean="0"/>
              <a:t> </a:t>
            </a:r>
            <a:endParaRPr lang="es-EC" dirty="0"/>
          </a:p>
        </p:txBody>
      </p:sp>
      <p:sp>
        <p:nvSpPr>
          <p:cNvPr id="3" name="2 Marcador de contenido"/>
          <p:cNvSpPr>
            <a:spLocks noGrp="1"/>
          </p:cNvSpPr>
          <p:nvPr>
            <p:ph sz="quarter" idx="1"/>
          </p:nvPr>
        </p:nvSpPr>
        <p:spPr>
          <a:xfrm>
            <a:off x="612648" y="1600200"/>
            <a:ext cx="8153400" cy="4972072"/>
          </a:xfrm>
        </p:spPr>
        <p:txBody>
          <a:bodyPr>
            <a:normAutofit fontScale="85000" lnSpcReduction="10000"/>
          </a:bodyPr>
          <a:lstStyle/>
          <a:p>
            <a:pPr lvl="1">
              <a:buNone/>
            </a:pPr>
            <a:endParaRPr lang="es-ES" sz="2000" b="1" dirty="0" smtClean="0">
              <a:solidFill>
                <a:srgbClr val="002060"/>
              </a:solidFill>
            </a:endParaRPr>
          </a:p>
          <a:p>
            <a:pPr lvl="1">
              <a:buNone/>
            </a:pPr>
            <a:r>
              <a:rPr lang="es-ES" sz="2000" b="1" dirty="0" smtClean="0">
                <a:solidFill>
                  <a:srgbClr val="002060"/>
                </a:solidFill>
              </a:rPr>
              <a:t>BASES </a:t>
            </a:r>
            <a:r>
              <a:rPr lang="es-ES" sz="2000" b="1" dirty="0" smtClean="0">
                <a:solidFill>
                  <a:srgbClr val="002060"/>
                </a:solidFill>
              </a:rPr>
              <a:t>INTERNAS DEL ORGANISMO:</a:t>
            </a:r>
          </a:p>
          <a:p>
            <a:pPr lvl="1">
              <a:buNone/>
            </a:pPr>
            <a:endParaRPr lang="es-ES" sz="2000" b="1" dirty="0" smtClean="0">
              <a:solidFill>
                <a:srgbClr val="002060"/>
              </a:solidFill>
            </a:endParaRPr>
          </a:p>
          <a:p>
            <a:pPr lvl="1"/>
            <a:r>
              <a:rPr lang="es-ES" sz="2000" dirty="0" smtClean="0"/>
              <a:t>Base de datos de comercio exterior de la SENAE.</a:t>
            </a:r>
          </a:p>
          <a:p>
            <a:pPr lvl="1"/>
            <a:r>
              <a:rPr lang="es-ES" sz="2000" dirty="0" smtClean="0"/>
              <a:t>Bases de datos del Servicio de Rentas </a:t>
            </a:r>
            <a:r>
              <a:rPr lang="es-ES" sz="2000" dirty="0" smtClean="0"/>
              <a:t>Internas: </a:t>
            </a:r>
            <a:r>
              <a:rPr lang="es-ES" sz="2000" dirty="0" smtClean="0"/>
              <a:t>Consulta </a:t>
            </a:r>
            <a:r>
              <a:rPr lang="es-ES" sz="2000" dirty="0" smtClean="0"/>
              <a:t>consolidada, Anexos OPR Precios de Transferencia, etc.</a:t>
            </a:r>
          </a:p>
          <a:p>
            <a:pPr lvl="1"/>
            <a:r>
              <a:rPr lang="es-ES" sz="2000" dirty="0" smtClean="0"/>
              <a:t>Base de datos de comercio exterior y créditos del Banco Central del Ecuador.</a:t>
            </a:r>
            <a:endParaRPr lang="es-ES" sz="2000" dirty="0" smtClean="0"/>
          </a:p>
          <a:p>
            <a:pPr lvl="1">
              <a:buNone/>
            </a:pPr>
            <a:endParaRPr lang="es-EC" sz="2000" dirty="0" smtClean="0">
              <a:solidFill>
                <a:srgbClr val="002060"/>
              </a:solidFill>
            </a:endParaRPr>
          </a:p>
          <a:p>
            <a:pPr lvl="1">
              <a:buNone/>
            </a:pPr>
            <a:r>
              <a:rPr lang="es-ES" sz="2000" b="1" dirty="0" smtClean="0">
                <a:solidFill>
                  <a:srgbClr val="002060"/>
                </a:solidFill>
              </a:rPr>
              <a:t>BASES EXTERNAS DE DIVERSA INDOLE:</a:t>
            </a:r>
          </a:p>
          <a:p>
            <a:pPr lvl="1">
              <a:buNone/>
            </a:pPr>
            <a:endParaRPr lang="es-ES" sz="2000" b="1" dirty="0" smtClean="0">
              <a:solidFill>
                <a:srgbClr val="002060"/>
              </a:solidFill>
            </a:endParaRPr>
          </a:p>
          <a:p>
            <a:pPr lvl="1"/>
            <a:r>
              <a:rPr lang="es-ES" sz="2000" dirty="0" err="1" smtClean="0"/>
              <a:t>Compustat</a:t>
            </a:r>
            <a:r>
              <a:rPr lang="es-ES" sz="2000" dirty="0" smtClean="0"/>
              <a:t> (North </a:t>
            </a:r>
            <a:r>
              <a:rPr lang="es-ES" sz="2000" dirty="0" err="1" smtClean="0"/>
              <a:t>America</a:t>
            </a:r>
            <a:r>
              <a:rPr lang="es-ES" sz="2000" dirty="0" smtClean="0"/>
              <a:t> y Global</a:t>
            </a:r>
            <a:r>
              <a:rPr lang="es-ES" sz="2000" dirty="0" smtClean="0"/>
              <a:t>).</a:t>
            </a:r>
            <a:endParaRPr lang="es-ES" sz="2000" dirty="0" smtClean="0"/>
          </a:p>
          <a:p>
            <a:pPr lvl="1"/>
            <a:r>
              <a:rPr lang="es-ES" sz="2000" dirty="0" err="1" smtClean="0"/>
              <a:t>Sopisco</a:t>
            </a:r>
            <a:r>
              <a:rPr lang="es-ES" sz="2000" dirty="0" smtClean="0"/>
              <a:t> News para banano.</a:t>
            </a:r>
            <a:endParaRPr lang="es-ES" sz="2000" dirty="0" smtClean="0"/>
          </a:p>
          <a:p>
            <a:pPr lvl="1"/>
            <a:r>
              <a:rPr lang="es-ES" sz="2000" dirty="0" err="1" smtClean="0"/>
              <a:t>Securities</a:t>
            </a:r>
            <a:r>
              <a:rPr lang="es-ES" sz="2000" dirty="0" smtClean="0"/>
              <a:t> and Exchange </a:t>
            </a:r>
            <a:r>
              <a:rPr lang="es-ES" sz="2000" dirty="0" err="1" smtClean="0"/>
              <a:t>Commission</a:t>
            </a:r>
            <a:r>
              <a:rPr lang="es-ES" sz="2000" dirty="0" smtClean="0"/>
              <a:t> (SEC).</a:t>
            </a:r>
          </a:p>
          <a:p>
            <a:pPr lvl="1"/>
            <a:r>
              <a:rPr lang="es-ES" sz="2000" dirty="0" smtClean="0"/>
              <a:t>Bases precios WTI para operaciones de petróleo.</a:t>
            </a:r>
          </a:p>
          <a:p>
            <a:pPr lvl="1"/>
            <a:r>
              <a:rPr lang="es-ES" sz="2000" dirty="0" smtClean="0"/>
              <a:t>En exploración: </a:t>
            </a:r>
            <a:r>
              <a:rPr lang="es-ES" sz="2000" dirty="0" err="1" smtClean="0"/>
              <a:t>Urner</a:t>
            </a:r>
            <a:r>
              <a:rPr lang="es-ES" sz="2000" dirty="0" smtClean="0"/>
              <a:t> Barry para pescados y camarón / Revista </a:t>
            </a:r>
            <a:r>
              <a:rPr lang="es-ES" sz="2000" dirty="0" err="1" smtClean="0"/>
              <a:t>Airline</a:t>
            </a:r>
            <a:r>
              <a:rPr lang="es-ES" sz="2000" dirty="0" smtClean="0"/>
              <a:t> </a:t>
            </a:r>
            <a:r>
              <a:rPr lang="es-ES" sz="2000" dirty="0" err="1" smtClean="0"/>
              <a:t>Fleet</a:t>
            </a:r>
            <a:r>
              <a:rPr lang="es-ES" sz="2000" dirty="0" smtClean="0"/>
              <a:t> Management (</a:t>
            </a:r>
            <a:r>
              <a:rPr lang="es-ES" sz="2000" dirty="0" err="1" smtClean="0"/>
              <a:t>on</a:t>
            </a:r>
            <a:r>
              <a:rPr lang="es-ES" sz="2000" dirty="0" smtClean="0"/>
              <a:t> line) para aviones.</a:t>
            </a:r>
          </a:p>
          <a:p>
            <a:pPr lvl="1"/>
            <a:endParaRPr lang="es-ES" sz="2000" dirty="0" smtClean="0"/>
          </a:p>
          <a:p>
            <a:pPr lvl="1">
              <a:buNone/>
            </a:pPr>
            <a:endParaRPr lang="es-EC" sz="3200" b="1" dirty="0" smtClean="0">
              <a:solidFill>
                <a:srgbClr val="002060"/>
              </a:solidFill>
            </a:endParaRPr>
          </a:p>
          <a:p>
            <a:pPr>
              <a:buNone/>
            </a:pPr>
            <a:endParaRPr lang="es-EC"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lgn="ctr"/>
            <a:r>
              <a:rPr lang="es-ES" b="1" dirty="0" smtClean="0"/>
              <a:t>SELECCIÓN DE CASOS PARA FISCALIZACIÓN</a:t>
            </a:r>
            <a:endParaRPr lang="es-EC" dirty="0"/>
          </a:p>
        </p:txBody>
      </p:sp>
      <p:sp>
        <p:nvSpPr>
          <p:cNvPr id="3" name="2 Marcador de contenido"/>
          <p:cNvSpPr>
            <a:spLocks noGrp="1"/>
          </p:cNvSpPr>
          <p:nvPr>
            <p:ph sz="quarter" idx="1"/>
          </p:nvPr>
        </p:nvSpPr>
        <p:spPr/>
        <p:txBody>
          <a:bodyPr>
            <a:normAutofit fontScale="70000" lnSpcReduction="20000"/>
          </a:bodyPr>
          <a:lstStyle/>
          <a:p>
            <a:endParaRPr lang="es-EC" dirty="0" smtClean="0"/>
          </a:p>
          <a:p>
            <a:r>
              <a:rPr lang="es-EC" dirty="0" smtClean="0"/>
              <a:t>Riesgos provenientes de controles realizados en años anteriores.</a:t>
            </a:r>
          </a:p>
          <a:p>
            <a:pPr algn="just"/>
            <a:r>
              <a:rPr lang="es-EC" dirty="0" smtClean="0"/>
              <a:t>Sectores: en base a relevancia para la economía nacional, ejemplo, petróleo y banano.</a:t>
            </a:r>
            <a:endParaRPr lang="es-EC" dirty="0" smtClean="0"/>
          </a:p>
          <a:p>
            <a:pPr algn="just"/>
            <a:r>
              <a:rPr lang="es-EC" dirty="0" smtClean="0"/>
              <a:t>Total de Operaciones con Partes Relacionadas del Exterior con respecto al </a:t>
            </a:r>
            <a:r>
              <a:rPr lang="es-EC" dirty="0" smtClean="0"/>
              <a:t>Total de operaciones.</a:t>
            </a:r>
          </a:p>
          <a:p>
            <a:pPr algn="just"/>
            <a:r>
              <a:rPr lang="es-EC" dirty="0" smtClean="0"/>
              <a:t>Definición de riegos en función de operaciones (importaciones no gravadas con IVA, ni aranceles – servicios pagados no gravados en el país – operaciones bajo convenios para evitar la doble tributación internacional- etc.)</a:t>
            </a:r>
            <a:endParaRPr lang="es-EC" dirty="0" smtClean="0"/>
          </a:p>
          <a:p>
            <a:pPr algn="just"/>
            <a:r>
              <a:rPr lang="es-EC" dirty="0" smtClean="0"/>
              <a:t>Carga </a:t>
            </a:r>
            <a:r>
              <a:rPr lang="es-EC" dirty="0" smtClean="0"/>
              <a:t>Fiscal.</a:t>
            </a:r>
            <a:endParaRPr lang="es-EC" dirty="0" smtClean="0"/>
          </a:p>
          <a:p>
            <a:pPr algn="just"/>
            <a:r>
              <a:rPr lang="es-EC" dirty="0" smtClean="0"/>
              <a:t>Paraísos </a:t>
            </a:r>
            <a:r>
              <a:rPr lang="es-EC" dirty="0" smtClean="0"/>
              <a:t>Fiscales.</a:t>
            </a:r>
            <a:endParaRPr lang="es-EC" dirty="0" smtClean="0"/>
          </a:p>
          <a:p>
            <a:pPr algn="just"/>
            <a:r>
              <a:rPr lang="es-EC" dirty="0" smtClean="0"/>
              <a:t>Convenios. </a:t>
            </a:r>
            <a:endParaRPr lang="es-EC" dirty="0" smtClean="0"/>
          </a:p>
          <a:p>
            <a:pPr algn="just"/>
            <a:r>
              <a:rPr lang="es-EC" dirty="0" smtClean="0"/>
              <a:t>Subcapitalización.</a:t>
            </a:r>
            <a:endParaRPr lang="es-EC" dirty="0" smtClean="0"/>
          </a:p>
          <a:p>
            <a:endParaRPr lang="es-EC"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lgn="ctr"/>
            <a:r>
              <a:rPr lang="es-ES" b="1" dirty="0" smtClean="0"/>
              <a:t>PROCEDIMIENTO DE FISCALIZACIÓN</a:t>
            </a:r>
            <a:endParaRPr lang="es-EC" dirty="0"/>
          </a:p>
        </p:txBody>
      </p:sp>
      <p:sp>
        <p:nvSpPr>
          <p:cNvPr id="3" name="2 Marcador de contenido"/>
          <p:cNvSpPr>
            <a:spLocks noGrp="1"/>
          </p:cNvSpPr>
          <p:nvPr>
            <p:ph sz="quarter" idx="1"/>
          </p:nvPr>
        </p:nvSpPr>
        <p:spPr>
          <a:xfrm>
            <a:off x="612648" y="1600200"/>
            <a:ext cx="8153400" cy="4829196"/>
          </a:xfrm>
        </p:spPr>
        <p:txBody>
          <a:bodyPr/>
          <a:lstStyle/>
          <a:p>
            <a:pPr algn="just"/>
            <a:endParaRPr lang="es-EC" dirty="0" smtClean="0"/>
          </a:p>
          <a:p>
            <a:pPr algn="just"/>
            <a:r>
              <a:rPr lang="es-EC" dirty="0" smtClean="0"/>
              <a:t>Intensivos: Determinaciones </a:t>
            </a:r>
            <a:r>
              <a:rPr lang="es-EC" dirty="0" smtClean="0"/>
              <a:t>Tributarias.</a:t>
            </a:r>
            <a:endParaRPr lang="es-EC" dirty="0" smtClean="0"/>
          </a:p>
          <a:p>
            <a:pPr algn="just"/>
            <a:r>
              <a:rPr lang="es-EC" dirty="0" smtClean="0"/>
              <a:t>Análisis </a:t>
            </a:r>
            <a:r>
              <a:rPr lang="es-EC" dirty="0" smtClean="0"/>
              <a:t>previos.</a:t>
            </a:r>
            <a:endParaRPr lang="es-EC" dirty="0" smtClean="0"/>
          </a:p>
          <a:p>
            <a:pPr algn="just"/>
            <a:r>
              <a:rPr lang="es-EC" dirty="0" smtClean="0"/>
              <a:t>Apoyos a otras áreas de la Administración Tributaria.</a:t>
            </a:r>
          </a:p>
          <a:p>
            <a:pPr algn="just"/>
            <a:r>
              <a:rPr lang="es-EC" dirty="0" smtClean="0"/>
              <a:t>Proyectos de Análisis de </a:t>
            </a:r>
            <a:r>
              <a:rPr lang="es-EC" dirty="0" smtClean="0"/>
              <a:t>Riesgos.</a:t>
            </a:r>
            <a:endParaRPr lang="es-EC" dirty="0" smtClean="0"/>
          </a:p>
          <a:p>
            <a:pPr algn="just"/>
            <a:r>
              <a:rPr lang="es-EC" dirty="0" smtClean="0"/>
              <a:t>Controles de Omisos y Formalidades de lo Informes de Precios de Transferencia y Anexos.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14290"/>
            <a:ext cx="8439152" cy="990600"/>
          </a:xfrm>
        </p:spPr>
        <p:txBody>
          <a:bodyPr>
            <a:normAutofit fontScale="90000"/>
          </a:bodyPr>
          <a:lstStyle/>
          <a:p>
            <a:pPr algn="ctr"/>
            <a:r>
              <a:rPr lang="es-ES" sz="2700" b="1" dirty="0" smtClean="0"/>
              <a:t/>
            </a:r>
            <a:br>
              <a:rPr lang="es-ES" sz="2700" b="1" dirty="0" smtClean="0"/>
            </a:br>
            <a:r>
              <a:rPr lang="es-ES" sz="2700" b="1" dirty="0" smtClean="0"/>
              <a:t>CONTROVERSIAS MAS FRECUENTES EN EL CONTROL DE PRECIOS DE TRANSFERENCIA:</a:t>
            </a:r>
            <a:r>
              <a:rPr lang="es-EC" dirty="0" smtClean="0"/>
              <a:t/>
            </a:r>
            <a:br>
              <a:rPr lang="es-EC" dirty="0" smtClean="0"/>
            </a:br>
            <a:endParaRPr lang="es-EC" dirty="0"/>
          </a:p>
        </p:txBody>
      </p:sp>
      <p:sp>
        <p:nvSpPr>
          <p:cNvPr id="3" name="2 Marcador de contenido"/>
          <p:cNvSpPr>
            <a:spLocks noGrp="1"/>
          </p:cNvSpPr>
          <p:nvPr>
            <p:ph sz="quarter" idx="1"/>
          </p:nvPr>
        </p:nvSpPr>
        <p:spPr>
          <a:xfrm>
            <a:off x="612648" y="1600200"/>
            <a:ext cx="8153400" cy="4829196"/>
          </a:xfrm>
        </p:spPr>
        <p:txBody>
          <a:bodyPr>
            <a:normAutofit fontScale="32500" lnSpcReduction="20000"/>
          </a:bodyPr>
          <a:lstStyle/>
          <a:p>
            <a:endParaRPr lang="es-EC" dirty="0" smtClean="0"/>
          </a:p>
          <a:p>
            <a:pPr lvl="1" algn="just"/>
            <a:endParaRPr lang="es-ES" sz="3400" b="1" dirty="0" smtClean="0">
              <a:solidFill>
                <a:srgbClr val="002060"/>
              </a:solidFill>
            </a:endParaRPr>
          </a:p>
          <a:p>
            <a:pPr lvl="1" algn="just"/>
            <a:r>
              <a:rPr lang="es-ES" sz="4600" b="1" dirty="0" smtClean="0">
                <a:solidFill>
                  <a:srgbClr val="002060"/>
                </a:solidFill>
              </a:rPr>
              <a:t>METODOLOGÍA: </a:t>
            </a:r>
            <a:r>
              <a:rPr lang="es-ES" sz="4600" dirty="0" smtClean="0"/>
              <a:t>Tendencia a la aplicación del método de márgenes </a:t>
            </a:r>
            <a:r>
              <a:rPr lang="es-ES" sz="4600" dirty="0" smtClean="0"/>
              <a:t>netos transaccionales. </a:t>
            </a:r>
            <a:r>
              <a:rPr lang="es-ES" sz="4600" dirty="0" smtClean="0"/>
              <a:t>La Administración en base a la información disponible promueve la aplicación del método CUP.</a:t>
            </a:r>
            <a:endParaRPr lang="es-EC" sz="4600" dirty="0" smtClean="0"/>
          </a:p>
          <a:p>
            <a:pPr lvl="1" algn="just"/>
            <a:endParaRPr lang="es-ES" sz="4600" b="1" dirty="0" smtClean="0">
              <a:solidFill>
                <a:srgbClr val="002060"/>
              </a:solidFill>
            </a:endParaRPr>
          </a:p>
          <a:p>
            <a:pPr lvl="1" algn="just"/>
            <a:r>
              <a:rPr lang="es-ES" sz="4600" b="1" dirty="0" smtClean="0">
                <a:solidFill>
                  <a:srgbClr val="002060"/>
                </a:solidFill>
              </a:rPr>
              <a:t>LA COMPARABILIDAD: </a:t>
            </a:r>
            <a:r>
              <a:rPr lang="es-ES" sz="4600" dirty="0" smtClean="0"/>
              <a:t>Análisis pobre de los contribuyentes, diferencias en temas específicos de cada sector, por ejemplo, elementos que pueden afectar a los precios.</a:t>
            </a:r>
            <a:endParaRPr lang="es-EC" sz="4600" dirty="0" smtClean="0"/>
          </a:p>
          <a:p>
            <a:pPr lvl="1" algn="just"/>
            <a:endParaRPr lang="es-ES" sz="4600" b="1" dirty="0" smtClean="0">
              <a:solidFill>
                <a:srgbClr val="002060"/>
              </a:solidFill>
            </a:endParaRPr>
          </a:p>
          <a:p>
            <a:pPr lvl="1" algn="just"/>
            <a:r>
              <a:rPr lang="es-ES" sz="4600" b="1" dirty="0" smtClean="0">
                <a:solidFill>
                  <a:srgbClr val="002060"/>
                </a:solidFill>
              </a:rPr>
              <a:t>EL ANÁLISIS FUNCIONAL. EVALUACIÓN DE ACTIVOS, RIESGOS Y FUNCIONES: </a:t>
            </a:r>
            <a:r>
              <a:rPr lang="es-ES" sz="4600" dirty="0" smtClean="0"/>
              <a:t>Análisis incompleto de los contribuyentes, se utilizan comparables de diferentes actividades justificándose su inclusión en el uso del método de márgenes netos transaccionales</a:t>
            </a:r>
            <a:r>
              <a:rPr lang="es-ES" sz="4600" dirty="0" smtClean="0"/>
              <a:t>. </a:t>
            </a:r>
            <a:endParaRPr lang="es-EC" sz="4600" dirty="0" smtClean="0"/>
          </a:p>
          <a:p>
            <a:pPr lvl="1" algn="just"/>
            <a:endParaRPr lang="es-ES" sz="4600" b="1" dirty="0" smtClean="0">
              <a:solidFill>
                <a:srgbClr val="002060"/>
              </a:solidFill>
            </a:endParaRPr>
          </a:p>
          <a:p>
            <a:pPr lvl="1" algn="just"/>
            <a:r>
              <a:rPr lang="es-ES" sz="4600" b="1" dirty="0" smtClean="0">
                <a:solidFill>
                  <a:srgbClr val="002060"/>
                </a:solidFill>
              </a:rPr>
              <a:t>LA APLICACIÓN DEL MÉTODO DEL MARGEN NETO DE LA </a:t>
            </a:r>
            <a:r>
              <a:rPr lang="es-ES" sz="4600" b="1" dirty="0" smtClean="0">
                <a:solidFill>
                  <a:srgbClr val="002060"/>
                </a:solidFill>
              </a:rPr>
              <a:t>TRANSACCIÓN</a:t>
            </a:r>
            <a:r>
              <a:rPr lang="es-ES" sz="4600" b="1" dirty="0" smtClean="0">
                <a:solidFill>
                  <a:srgbClr val="002060"/>
                </a:solidFill>
              </a:rPr>
              <a:t>:</a:t>
            </a:r>
            <a:r>
              <a:rPr lang="es-ES" sz="4600" b="1" dirty="0" smtClean="0">
                <a:solidFill>
                  <a:srgbClr val="002060"/>
                </a:solidFill>
              </a:rPr>
              <a:t> </a:t>
            </a:r>
            <a:r>
              <a:rPr lang="es-ES" sz="4600" dirty="0" smtClean="0"/>
              <a:t>Uso extendido por parte de los contribuyentes sin realizarse los esfuerzos necesarios para lograr la </a:t>
            </a:r>
            <a:r>
              <a:rPr lang="es-ES" sz="4600" dirty="0" err="1" smtClean="0"/>
              <a:t>comparabilidad</a:t>
            </a:r>
            <a:r>
              <a:rPr lang="es-ES" sz="4600" dirty="0" smtClean="0"/>
              <a:t> y la aplicación de los métodos transaccionales.</a:t>
            </a:r>
            <a:endParaRPr lang="es-EC" sz="4600" dirty="0" smtClean="0"/>
          </a:p>
          <a:p>
            <a:pPr lvl="1" algn="just"/>
            <a:endParaRPr lang="es-ES" sz="4600" b="1" dirty="0" smtClean="0">
              <a:solidFill>
                <a:srgbClr val="002060"/>
              </a:solidFill>
            </a:endParaRPr>
          </a:p>
          <a:p>
            <a:pPr lvl="1" algn="just"/>
            <a:r>
              <a:rPr lang="es-ES" sz="4600" b="1" dirty="0" smtClean="0">
                <a:solidFill>
                  <a:srgbClr val="002060"/>
                </a:solidFill>
              </a:rPr>
              <a:t>LOS ELEMENTOS PROBATORIOS</a:t>
            </a:r>
            <a:r>
              <a:rPr lang="es-ES" sz="4600" dirty="0" smtClean="0">
                <a:solidFill>
                  <a:srgbClr val="002060"/>
                </a:solidFill>
              </a:rPr>
              <a:t>: </a:t>
            </a:r>
            <a:r>
              <a:rPr lang="es-ES" sz="4600" dirty="0" smtClean="0"/>
              <a:t>La información presentada por los contribuyentes sobre temas como ajustes de capital en algunos casos es incompleta y no incluye el detalle de los análisis realizados.  </a:t>
            </a:r>
            <a:endParaRPr lang="es-EC" sz="4600" dirty="0" smtClean="0"/>
          </a:p>
          <a:p>
            <a:pPr algn="just"/>
            <a:endParaRPr lang="es-EC"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74194" cy="990600"/>
          </a:xfrm>
        </p:spPr>
        <p:txBody>
          <a:bodyPr>
            <a:normAutofit fontScale="90000"/>
          </a:bodyPr>
          <a:lstStyle/>
          <a:p>
            <a:pPr lvl="0" algn="ctr"/>
            <a:r>
              <a:rPr lang="es-ES" sz="3100" b="1" dirty="0" smtClean="0"/>
              <a:t/>
            </a:r>
            <a:br>
              <a:rPr lang="es-ES" sz="3100" b="1" dirty="0" smtClean="0"/>
            </a:br>
            <a:r>
              <a:rPr lang="es-ES" sz="3100" b="1" dirty="0" smtClean="0"/>
              <a:t>EXPERIENCIA SOBRE  CASOS CONCRETOS DE CONTROL</a:t>
            </a:r>
            <a:r>
              <a:rPr lang="es-EC" dirty="0" smtClean="0"/>
              <a:t/>
            </a:r>
            <a:br>
              <a:rPr lang="es-EC" dirty="0" smtClean="0"/>
            </a:br>
            <a:endParaRPr lang="es-EC" dirty="0"/>
          </a:p>
        </p:txBody>
      </p:sp>
      <p:sp>
        <p:nvSpPr>
          <p:cNvPr id="3" name="2 Marcador de contenido"/>
          <p:cNvSpPr>
            <a:spLocks noGrp="1"/>
          </p:cNvSpPr>
          <p:nvPr>
            <p:ph sz="quarter" idx="1"/>
          </p:nvPr>
        </p:nvSpPr>
        <p:spPr/>
        <p:txBody>
          <a:bodyPr>
            <a:normAutofit fontScale="77500" lnSpcReduction="20000"/>
          </a:bodyPr>
          <a:lstStyle/>
          <a:p>
            <a:endParaRPr lang="es-EC" sz="3000" dirty="0" smtClean="0"/>
          </a:p>
          <a:p>
            <a:pPr algn="just"/>
            <a:endParaRPr lang="es-EC" sz="3000" dirty="0" smtClean="0"/>
          </a:p>
          <a:p>
            <a:pPr algn="just"/>
            <a:endParaRPr lang="es-EC" sz="3000" dirty="0" smtClean="0"/>
          </a:p>
          <a:p>
            <a:pPr algn="just"/>
            <a:r>
              <a:rPr lang="es-EC" sz="3000" dirty="0" smtClean="0"/>
              <a:t>Análisis </a:t>
            </a:r>
            <a:r>
              <a:rPr lang="es-EC" sz="3000" dirty="0" smtClean="0"/>
              <a:t>de exportaciones de </a:t>
            </a:r>
            <a:r>
              <a:rPr lang="es-EC" sz="3000" dirty="0" err="1" smtClean="0"/>
              <a:t>commodities</a:t>
            </a:r>
            <a:r>
              <a:rPr lang="es-EC" sz="3000" dirty="0" smtClean="0"/>
              <a:t> (flores, </a:t>
            </a:r>
            <a:r>
              <a:rPr lang="es-EC" sz="3000" dirty="0" smtClean="0"/>
              <a:t>banano, petróleo).</a:t>
            </a:r>
            <a:endParaRPr lang="es-EC" sz="3000" dirty="0" smtClean="0"/>
          </a:p>
          <a:p>
            <a:pPr algn="just"/>
            <a:r>
              <a:rPr lang="es-EC" sz="3000" dirty="0" smtClean="0"/>
              <a:t>Análisis de importaciones de productos terminados (farmacéuticos, </a:t>
            </a:r>
            <a:r>
              <a:rPr lang="es-EC" sz="3000" dirty="0" smtClean="0"/>
              <a:t>alimenticios, automotrices </a:t>
            </a:r>
            <a:r>
              <a:rPr lang="es-EC" sz="3000" dirty="0" err="1" smtClean="0"/>
              <a:t>CKD’s</a:t>
            </a:r>
            <a:r>
              <a:rPr lang="es-EC" sz="3000" dirty="0" smtClean="0"/>
              <a:t>).</a:t>
            </a:r>
            <a:endParaRPr lang="es-EC" sz="3000" dirty="0" smtClean="0"/>
          </a:p>
          <a:p>
            <a:pPr algn="just"/>
            <a:r>
              <a:rPr lang="es-EC" sz="3000" dirty="0" smtClean="0"/>
              <a:t>Análisis de pago de regalías.</a:t>
            </a:r>
          </a:p>
          <a:p>
            <a:pPr algn="just"/>
            <a:r>
              <a:rPr lang="es-EC" sz="3000" dirty="0" smtClean="0"/>
              <a:t>Análisis de prestación de servicios (esencia sobre la forma).</a:t>
            </a:r>
          </a:p>
          <a:p>
            <a:pPr algn="just"/>
            <a:r>
              <a:rPr lang="es-EC" sz="3000" dirty="0" smtClean="0"/>
              <a:t>Análisis de subcapitalización.</a:t>
            </a:r>
          </a:p>
          <a:p>
            <a:pPr algn="just"/>
            <a:r>
              <a:rPr lang="es-EC" sz="3000" dirty="0" smtClean="0"/>
              <a:t>Análisis de ingresos por inversiones y pagos de intereses por créditos recibidos.</a:t>
            </a:r>
          </a:p>
          <a:p>
            <a:pPr algn="just">
              <a:buNone/>
            </a:pPr>
            <a:endParaRPr lang="es-EC" sz="3000" dirty="0" smtClean="0"/>
          </a:p>
          <a:p>
            <a:endParaRPr lang="es-EC"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lgn="ctr"/>
            <a:r>
              <a:rPr lang="es-ES" sz="3100" b="1" dirty="0" smtClean="0"/>
              <a:t/>
            </a:r>
            <a:br>
              <a:rPr lang="es-ES" sz="3100" b="1" dirty="0" smtClean="0"/>
            </a:br>
            <a:r>
              <a:rPr lang="es-ES" sz="3100" b="1" dirty="0" smtClean="0"/>
              <a:t>VENTAJAS DERIVADAS DEL CONTROL DE PRECIOS DE TRANSFERENCIA</a:t>
            </a:r>
            <a:r>
              <a:rPr lang="es-EC" dirty="0" smtClean="0"/>
              <a:t/>
            </a:r>
            <a:br>
              <a:rPr lang="es-EC" dirty="0" smtClean="0"/>
            </a:br>
            <a:endParaRPr lang="es-EC" dirty="0"/>
          </a:p>
        </p:txBody>
      </p:sp>
      <p:sp>
        <p:nvSpPr>
          <p:cNvPr id="3" name="2 Marcador de contenido"/>
          <p:cNvSpPr>
            <a:spLocks noGrp="1"/>
          </p:cNvSpPr>
          <p:nvPr>
            <p:ph sz="quarter" idx="1"/>
          </p:nvPr>
        </p:nvSpPr>
        <p:spPr/>
        <p:txBody>
          <a:bodyPr/>
          <a:lstStyle/>
          <a:p>
            <a:endParaRPr lang="es-EC" dirty="0" smtClean="0"/>
          </a:p>
          <a:p>
            <a:endParaRPr lang="es-EC" dirty="0" smtClean="0"/>
          </a:p>
          <a:p>
            <a:pPr algn="just"/>
            <a:r>
              <a:rPr lang="es-EC" dirty="0" smtClean="0"/>
              <a:t>Se ha establecido la percepción de riesgo entre los contribuyentes.</a:t>
            </a:r>
          </a:p>
          <a:p>
            <a:pPr algn="just"/>
            <a:r>
              <a:rPr lang="es-EC" dirty="0" smtClean="0"/>
              <a:t>Mejora de la carga fiscal.</a:t>
            </a:r>
          </a:p>
          <a:p>
            <a:pPr algn="just"/>
            <a:r>
              <a:rPr lang="es-EC" dirty="0" smtClean="0"/>
              <a:t>Incremento de los recursos fiscales</a:t>
            </a:r>
            <a:r>
              <a:rPr lang="es-EC" dirty="0" smtClean="0"/>
              <a:t>.</a:t>
            </a:r>
          </a:p>
          <a:p>
            <a:pPr algn="just"/>
            <a:r>
              <a:rPr lang="es-EC" dirty="0" smtClean="0"/>
              <a:t>Control de operaciones que antes estaban fuera del alcance.</a:t>
            </a:r>
            <a:endParaRPr lang="es-EC" dirty="0" smtClean="0"/>
          </a:p>
          <a:p>
            <a:pPr>
              <a:buNone/>
            </a:pPr>
            <a:endParaRPr lang="es-EC"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sz="3100" b="1" dirty="0" smtClean="0"/>
              <a:t/>
            </a:r>
            <a:br>
              <a:rPr lang="es-ES" sz="3100" b="1" dirty="0" smtClean="0"/>
            </a:br>
            <a:r>
              <a:rPr lang="es-ES" sz="3100" b="1" dirty="0" smtClean="0"/>
              <a:t>DISPUTAS EN MATERIA DE PRECIOS DE TRANSFERENCIA</a:t>
            </a:r>
            <a:r>
              <a:rPr lang="es-EC" dirty="0" smtClean="0"/>
              <a:t/>
            </a:r>
            <a:br>
              <a:rPr lang="es-EC" dirty="0" smtClean="0"/>
            </a:br>
            <a:endParaRPr lang="es-EC" dirty="0"/>
          </a:p>
        </p:txBody>
      </p:sp>
      <p:sp>
        <p:nvSpPr>
          <p:cNvPr id="3" name="2 Marcador de contenido"/>
          <p:cNvSpPr>
            <a:spLocks noGrp="1"/>
          </p:cNvSpPr>
          <p:nvPr>
            <p:ph sz="quarter" idx="1"/>
          </p:nvPr>
        </p:nvSpPr>
        <p:spPr/>
        <p:txBody>
          <a:bodyPr>
            <a:normAutofit fontScale="92500" lnSpcReduction="20000"/>
          </a:bodyPr>
          <a:lstStyle/>
          <a:p>
            <a:endParaRPr lang="es-EC" dirty="0" smtClean="0"/>
          </a:p>
          <a:p>
            <a:pPr algn="just"/>
            <a:r>
              <a:rPr lang="es-EC" dirty="0" smtClean="0"/>
              <a:t>Procesos judiciales abiertos.</a:t>
            </a:r>
          </a:p>
          <a:p>
            <a:pPr algn="just"/>
            <a:r>
              <a:rPr lang="es-EC" dirty="0" smtClean="0"/>
              <a:t>Se ha cuestionado el método seleccionado por la Administración Tributaria así como el ajuste de precios de transferencia.</a:t>
            </a:r>
          </a:p>
          <a:p>
            <a:pPr algn="just"/>
            <a:r>
              <a:rPr lang="es-EC" dirty="0" smtClean="0"/>
              <a:t>Se cuestiona la </a:t>
            </a:r>
            <a:r>
              <a:rPr lang="es-EC" dirty="0" err="1" smtClean="0"/>
              <a:t>comparabilidad</a:t>
            </a:r>
            <a:r>
              <a:rPr lang="es-EC" dirty="0" smtClean="0"/>
              <a:t> realizada por la Administración Tributaria así como la información “pública” utilizada.</a:t>
            </a:r>
          </a:p>
          <a:p>
            <a:pPr algn="just"/>
            <a:r>
              <a:rPr lang="es-EC" dirty="0" smtClean="0"/>
              <a:t>Se cuestionan indicadores utilizados así como la aplicación de estrategias de mercado vs prácticas alejadas del mercado.</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lgn="ctr"/>
            <a:r>
              <a:rPr lang="es-ES" sz="3100" b="1" dirty="0" smtClean="0"/>
              <a:t/>
            </a:r>
            <a:br>
              <a:rPr lang="es-ES" sz="3100" b="1" dirty="0" smtClean="0"/>
            </a:br>
            <a:r>
              <a:rPr lang="es-ES" sz="3100" b="1" dirty="0" smtClean="0"/>
              <a:t/>
            </a:r>
            <a:br>
              <a:rPr lang="es-ES" sz="3100" b="1" dirty="0" smtClean="0"/>
            </a:br>
            <a:r>
              <a:rPr lang="es-ES" sz="3100" b="1" dirty="0" smtClean="0"/>
              <a:t/>
            </a:r>
            <a:br>
              <a:rPr lang="es-ES" sz="3100" b="1" dirty="0" smtClean="0"/>
            </a:br>
            <a:r>
              <a:rPr lang="es-ES" sz="3100" b="1" dirty="0" smtClean="0"/>
              <a:t/>
            </a:r>
            <a:br>
              <a:rPr lang="es-ES" sz="3100" b="1" dirty="0" smtClean="0"/>
            </a:br>
            <a:r>
              <a:rPr lang="es-ES" sz="2700" b="1" dirty="0" smtClean="0"/>
              <a:t>ESTRUCTURA ORGANIZATIVA ADOPTADA POR EL FISCO PARA EL CONTROL DE PRECIOS DE TRANSFERENCIA</a:t>
            </a:r>
            <a:r>
              <a:rPr lang="es-EC" dirty="0" smtClean="0"/>
              <a:t/>
            </a:r>
            <a:br>
              <a:rPr lang="es-EC" dirty="0" smtClean="0"/>
            </a:br>
            <a:r>
              <a:rPr lang="es-ES" b="1" dirty="0" smtClean="0"/>
              <a:t> </a:t>
            </a:r>
            <a:r>
              <a:rPr lang="es-EC" dirty="0" smtClean="0"/>
              <a:t/>
            </a:r>
            <a:br>
              <a:rPr lang="es-EC" dirty="0" smtClean="0"/>
            </a:br>
            <a:r>
              <a:rPr lang="es-EC" dirty="0" smtClean="0"/>
              <a:t/>
            </a:r>
            <a:br>
              <a:rPr lang="es-EC" dirty="0" smtClean="0"/>
            </a:br>
            <a:endParaRPr lang="es-EC" dirty="0"/>
          </a:p>
        </p:txBody>
      </p:sp>
      <p:sp>
        <p:nvSpPr>
          <p:cNvPr id="3" name="2 Marcador de contenido"/>
          <p:cNvSpPr>
            <a:spLocks noGrp="1"/>
          </p:cNvSpPr>
          <p:nvPr>
            <p:ph sz="quarter" idx="1"/>
          </p:nvPr>
        </p:nvSpPr>
        <p:spPr/>
        <p:txBody>
          <a:bodyPr>
            <a:normAutofit/>
          </a:bodyPr>
          <a:lstStyle/>
          <a:p>
            <a:endParaRPr lang="es-EC" dirty="0" smtClean="0"/>
          </a:p>
          <a:p>
            <a:pPr algn="just"/>
            <a:r>
              <a:rPr lang="es-EC" dirty="0" smtClean="0"/>
              <a:t>Área Nacional de Fiscalidad Internacional perteneciente al Departamento de Control Tributario encargada de la programación, investigación, apoyo y acompañamiento.</a:t>
            </a:r>
          </a:p>
          <a:p>
            <a:pPr algn="just"/>
            <a:r>
              <a:rPr lang="es-EC" dirty="0" smtClean="0"/>
              <a:t>Unidades / Áreas de Fiscalidad Internacional Regionales ejecutoras de los controles tanto intensivos como extensivos.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lgn="ctr"/>
            <a:r>
              <a:rPr lang="es-ES" sz="3100" b="1" dirty="0" smtClean="0"/>
              <a:t>CONTEXTO INTERNACIONAL IMPERANTE EN MATERIA DE PRECIOS DE TRANSFERENCIA</a:t>
            </a:r>
            <a:endParaRPr lang="es-EC" dirty="0"/>
          </a:p>
        </p:txBody>
      </p:sp>
      <p:sp>
        <p:nvSpPr>
          <p:cNvPr id="3" name="2 Marcador de contenido"/>
          <p:cNvSpPr>
            <a:spLocks noGrp="1"/>
          </p:cNvSpPr>
          <p:nvPr>
            <p:ph sz="quarter" idx="1"/>
          </p:nvPr>
        </p:nvSpPr>
        <p:spPr>
          <a:xfrm>
            <a:off x="612648" y="1862158"/>
            <a:ext cx="8153400" cy="4495800"/>
          </a:xfrm>
        </p:spPr>
        <p:txBody>
          <a:bodyPr>
            <a:normAutofit lnSpcReduction="10000"/>
          </a:bodyPr>
          <a:lstStyle/>
          <a:p>
            <a:pPr marL="0" indent="0" algn="just">
              <a:buNone/>
            </a:pPr>
            <a:r>
              <a:rPr lang="es-EC" b="1" dirty="0" smtClean="0">
                <a:solidFill>
                  <a:srgbClr val="002060"/>
                </a:solidFill>
              </a:rPr>
              <a:t>Art. 89. RLRTI- Referencia Técnica en Materia de Precios de Transferencia.- </a:t>
            </a:r>
            <a:r>
              <a:rPr lang="es-EC" dirty="0" smtClean="0"/>
              <a:t>Como referencia técnica, se utilizarán las "Directrices en Materia de Precios de Transferencia a Empresas Multinacionales y Administraciones Tributarias", aprobadas por el Consejo de la Organización para la Cooperación y el Desarrollo Económicos (OCDE) en 1995, en la medida en que las mismas sean congruentes con lo establecido en la Ley de Régimen Tributario Interno y con los tratados celebrados por Ecuador.</a:t>
            </a:r>
            <a:endParaRPr lang="es-EC"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C" b="1" dirty="0" smtClean="0"/>
              <a:t>PRINCIPIO DE PLENA COMPETENCIA</a:t>
            </a:r>
            <a:endParaRPr lang="es-EC" b="1" dirty="0"/>
          </a:p>
        </p:txBody>
      </p:sp>
      <p:sp>
        <p:nvSpPr>
          <p:cNvPr id="3" name="2 Marcador de contenido"/>
          <p:cNvSpPr>
            <a:spLocks noGrp="1"/>
          </p:cNvSpPr>
          <p:nvPr>
            <p:ph sz="quarter" idx="1"/>
          </p:nvPr>
        </p:nvSpPr>
        <p:spPr>
          <a:xfrm>
            <a:off x="612648" y="1862158"/>
            <a:ext cx="8153400" cy="4495800"/>
          </a:xfrm>
        </p:spPr>
        <p:txBody>
          <a:bodyPr>
            <a:normAutofit fontScale="92500" lnSpcReduction="20000"/>
          </a:bodyPr>
          <a:lstStyle/>
          <a:p>
            <a:pPr marL="0" indent="0" algn="just">
              <a:buNone/>
            </a:pPr>
            <a:r>
              <a:rPr lang="es-EC" dirty="0" smtClean="0">
                <a:solidFill>
                  <a:srgbClr val="002060"/>
                </a:solidFill>
              </a:rPr>
              <a:t>SECCIÓN SEGUNDA, SEGUNDO ARTÍCULO INNUMERADO LRTI - Principio de plena competencia.- </a:t>
            </a:r>
            <a:r>
              <a:rPr lang="es-EC" dirty="0" smtClean="0"/>
              <a:t>Para efectos tributarios se entiende por principio de plena competencia aquel por el cual, cuando se establezcan o impongan condiciones entre partes relacionadas en sus transacciones comerciales o financieras, que difieran de las que se hubieren estipulado con o entre partes independientes, las utilidades que hubieren sido obtenidas por una de las partes de no existir dichas condiciones pero que, por razón de la aplicación de esas condiciones no fueron obtenidas, serán sometidas a imposición.</a:t>
            </a:r>
            <a:endParaRPr lang="es-EC" dirty="0">
              <a:solidFill>
                <a:srgbClr val="00206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C" b="1" dirty="0" smtClean="0"/>
              <a:t>LEGISLACIÓN ECUATORIANA PARTES RELACIONADAS</a:t>
            </a:r>
            <a:endParaRPr lang="es-EC" b="1" dirty="0"/>
          </a:p>
        </p:txBody>
      </p:sp>
      <p:sp>
        <p:nvSpPr>
          <p:cNvPr id="3" name="2 Marcador de contenido"/>
          <p:cNvSpPr>
            <a:spLocks noGrp="1"/>
          </p:cNvSpPr>
          <p:nvPr>
            <p:ph sz="quarter" idx="1"/>
          </p:nvPr>
        </p:nvSpPr>
        <p:spPr>
          <a:xfrm>
            <a:off x="612648" y="1600200"/>
            <a:ext cx="8153400" cy="4900634"/>
          </a:xfrm>
        </p:spPr>
        <p:txBody>
          <a:bodyPr>
            <a:noAutofit/>
          </a:bodyPr>
          <a:lstStyle/>
          <a:p>
            <a:pPr marL="0" indent="0" algn="just">
              <a:buNone/>
            </a:pPr>
            <a:r>
              <a:rPr lang="es-EC" sz="1400" b="1" i="1" dirty="0" smtClean="0">
                <a:solidFill>
                  <a:srgbClr val="002060"/>
                </a:solidFill>
              </a:rPr>
              <a:t>ARTÍCULO INNUMERADO A CONTINUACIÓN DEL ART. 4 DE LA LRTI - “Art. (...).- Partes relacionadas.- Para efectos tributarios se considerarán partes relacionadas a las </a:t>
            </a:r>
            <a:r>
              <a:rPr lang="es-EC" sz="1400" i="1" dirty="0" smtClean="0"/>
              <a:t>personas naturales o sociedades, domiciliadas o no en el Ecuador, en las que una de ellas participe directa o indirectamente en la dirección, administración, control o capital de la otra; o en las que un tercero, sea persona natural o sociedad domiciliada o no en el Ecuador, participe directa o indirectamente, en la dirección, administración, control o capital de éstas.(...)</a:t>
            </a:r>
          </a:p>
          <a:p>
            <a:pPr marL="0" indent="0" algn="just">
              <a:buNone/>
            </a:pPr>
            <a:r>
              <a:rPr lang="es-EC" sz="1400" i="1" dirty="0" smtClean="0"/>
              <a:t>(…)Para establecer la existencia de algún tipo de relación o vinculación entre contribuyentes, la Administración Tributaria atenderá de forma general a la participación accionaria u otros derechos societarios sobre el patrimonio de las sociedades, los tenedores de capital, la administración efectiva del negocio, la distribución de utilidades, la proporción de las transacciones entre tales contribuyentes, los mecanismos de precios usados en tales operaciones.</a:t>
            </a:r>
          </a:p>
          <a:p>
            <a:pPr marL="0" indent="0" algn="just">
              <a:buNone/>
            </a:pPr>
            <a:r>
              <a:rPr lang="es-EC" sz="1400" i="1" dirty="0" smtClean="0"/>
              <a:t>También se considerarán partes relacionadas a sujetos pasivos que realicen transacciones con sociedades domiciliadas, constituidas o ubicadas en una jurisdicción fiscal de menor imposición, o en Paraísos Fiscales.</a:t>
            </a:r>
          </a:p>
          <a:p>
            <a:pPr marL="0" indent="0" algn="just">
              <a:buNone/>
            </a:pPr>
            <a:r>
              <a:rPr lang="es-EC" sz="1400" i="1" dirty="0" smtClean="0"/>
              <a:t>Así mismo, la Administración Tributaria podrá establecer partes relacionadas por presunción cuando las transacciones que se realicen no se ajusten al principio de plena competencia. Podrá considerar también partes relacionadas por presunción a los sujetos pasivos y a la persona natural, sociedad, o grupo económico con quien realice ventas o compras de bienes, servicios u otro tipo de operaciones, en los porcentajes definidos en el Reglamento.</a:t>
            </a:r>
          </a:p>
          <a:p>
            <a:pPr marL="0" indent="0" algn="just">
              <a:buNone/>
            </a:pPr>
            <a:r>
              <a:rPr lang="es-EC" sz="1400" i="1" dirty="0" smtClean="0"/>
              <a:t>Serán jurisdicciones de menor imposición y paraísos fiscales, aquellos que señale el Servicio de Rentas Internas.”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C" b="1" dirty="0" smtClean="0"/>
              <a:t>LEGISLACIÓN ECUATORIANA SUJETOS ALCANZADOS</a:t>
            </a:r>
            <a:endParaRPr lang="es-EC" dirty="0"/>
          </a:p>
        </p:txBody>
      </p:sp>
      <p:sp>
        <p:nvSpPr>
          <p:cNvPr id="3" name="2 Marcador de contenido"/>
          <p:cNvSpPr>
            <a:spLocks noGrp="1"/>
          </p:cNvSpPr>
          <p:nvPr>
            <p:ph sz="quarter" idx="1"/>
          </p:nvPr>
        </p:nvSpPr>
        <p:spPr>
          <a:xfrm>
            <a:off x="612648" y="1600200"/>
            <a:ext cx="8153400" cy="4757758"/>
          </a:xfrm>
        </p:spPr>
        <p:txBody>
          <a:bodyPr>
            <a:noAutofit/>
          </a:bodyPr>
          <a:lstStyle/>
          <a:p>
            <a:pPr marL="0" indent="0" algn="just">
              <a:buNone/>
            </a:pPr>
            <a:r>
              <a:rPr lang="es-EC" sz="1400" b="1" dirty="0" smtClean="0">
                <a:solidFill>
                  <a:srgbClr val="002060"/>
                </a:solidFill>
              </a:rPr>
              <a:t>Resolución del SRI 464 - Art. 1.- Alcance.- </a:t>
            </a:r>
            <a:r>
              <a:rPr lang="es-EC" sz="1400" dirty="0" smtClean="0"/>
              <a:t>Los sujetos pasivos del Impuesto a la Renta que hayan efectuado operaciones con partes relacionadas locales y/o domiciliadas en el exterior, dentro de un mismo período fiscal en un monto acumulado superior a tres millones de dólares de los Estados Unidos de América (USD 3.000.000,00), deberán presentar al Servicio de Rentas Internas el Anexo de Operaciones con Partes Relacionadas.</a:t>
            </a:r>
          </a:p>
          <a:p>
            <a:pPr algn="just"/>
            <a:endParaRPr lang="es-EC" sz="1400" dirty="0" smtClean="0"/>
          </a:p>
          <a:p>
            <a:pPr marL="0" indent="0" algn="just">
              <a:buNone/>
            </a:pPr>
            <a:r>
              <a:rPr lang="es-EC" sz="1400" dirty="0" smtClean="0"/>
              <a:t>Aquellos sujetos pasivos que hayan efectuado operaciones con partes relacionadas locales y/o domiciliadas en el exterior, dentro del mismo período fiscal, en un monto acumulado superior a los seis millones de dólares de los Estados Unidos de América (USD 6.000.000,00) deberán presentar adicionalmente al Anexo, el Informe Integral de Precios de Transferencia.</a:t>
            </a:r>
          </a:p>
          <a:p>
            <a:pPr marL="0" indent="0" algn="just">
              <a:buNone/>
            </a:pPr>
            <a:endParaRPr lang="es-EC" sz="1400" dirty="0" smtClean="0"/>
          </a:p>
          <a:p>
            <a:pPr marL="0" indent="0" algn="just">
              <a:buNone/>
            </a:pPr>
            <a:r>
              <a:rPr lang="es-EC" sz="1400" dirty="0" smtClean="0"/>
              <a:t>Las compañías de transporte internacional de pasajeros, carga, empresas aéreo expreso, </a:t>
            </a:r>
            <a:r>
              <a:rPr lang="es-EC" sz="1400" dirty="0" err="1" smtClean="0"/>
              <a:t>couriers</a:t>
            </a:r>
            <a:r>
              <a:rPr lang="es-EC" sz="1400" dirty="0" smtClean="0"/>
              <a:t> o correos paralelos constituidas al amparo de leyes extranjeras y que operen en el país a través de sucursales, establecimientos permanentes, agentes o representantes, señaladas en el artículo 31 de la Ley Orgánica de Régimen Tributario Interno, no tienen la obligación de presentar el Anexo e Informe de Precios de Transferencia sobre sus operaciones habituales de transporte. (…)</a:t>
            </a:r>
          </a:p>
          <a:p>
            <a:pPr marL="0" indent="0" algn="just">
              <a:buNone/>
            </a:pPr>
            <a:endParaRPr lang="es-EC" sz="1400" dirty="0" smtClean="0">
              <a:solidFill>
                <a:srgbClr val="002060"/>
              </a:solidFill>
            </a:endParaRPr>
          </a:p>
          <a:p>
            <a:pPr marL="0" indent="0" algn="just">
              <a:buNone/>
            </a:pPr>
            <a:r>
              <a:rPr lang="es-EC" sz="1400" dirty="0" smtClean="0">
                <a:solidFill>
                  <a:srgbClr val="002060"/>
                </a:solidFill>
              </a:rPr>
              <a:t>(…)</a:t>
            </a:r>
            <a:r>
              <a:rPr lang="es-EC" sz="1400" dirty="0" smtClean="0"/>
              <a:t> La Administración Tributaria, en ejercicio de sus facultades legales, podrá solicitar –mediante requerimientos de información a los contribuyentes que realicen operaciones con partes relacionadas al interior del país o en el exterior, la presentación de la información conducente a determinar si en dichas operaciones se aplicó el principio de plena competencia, de conformidad con a ley.</a:t>
            </a:r>
            <a:endParaRPr lang="es-EC" sz="1400" dirty="0">
              <a:solidFill>
                <a:srgbClr val="00206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C" sz="2800" b="1" dirty="0" smtClean="0"/>
              <a:t>LEGISLACIÓN ECUATORIANA - TRATAMIENTO DE LOS PARAÍSOS FISCALES</a:t>
            </a:r>
            <a:endParaRPr lang="es-EC" sz="2800" dirty="0"/>
          </a:p>
        </p:txBody>
      </p:sp>
      <p:sp>
        <p:nvSpPr>
          <p:cNvPr id="3" name="2 Marcador de contenido"/>
          <p:cNvSpPr>
            <a:spLocks noGrp="1"/>
          </p:cNvSpPr>
          <p:nvPr>
            <p:ph sz="quarter" idx="1"/>
          </p:nvPr>
        </p:nvSpPr>
        <p:spPr>
          <a:xfrm>
            <a:off x="612648" y="1790720"/>
            <a:ext cx="8153400" cy="4495800"/>
          </a:xfrm>
        </p:spPr>
        <p:txBody>
          <a:bodyPr>
            <a:normAutofit fontScale="92500" lnSpcReduction="10000"/>
          </a:bodyPr>
          <a:lstStyle/>
          <a:p>
            <a:pPr marL="0" indent="0" algn="just">
              <a:buNone/>
            </a:pPr>
            <a:r>
              <a:rPr lang="es-EC" sz="3200" b="1" dirty="0" smtClean="0">
                <a:solidFill>
                  <a:srgbClr val="002060"/>
                </a:solidFill>
              </a:rPr>
              <a:t>Resolución del SRI 182 - </a:t>
            </a:r>
            <a:r>
              <a:rPr lang="es-EC" dirty="0" smtClean="0">
                <a:solidFill>
                  <a:srgbClr val="002060"/>
                </a:solidFill>
              </a:rPr>
              <a:t>Art. 3.- (…) se considerarán paraísos fiscales</a:t>
            </a:r>
            <a:r>
              <a:rPr lang="es-EC" b="1" dirty="0" smtClean="0"/>
              <a:t>, </a:t>
            </a:r>
            <a:r>
              <a:rPr lang="es-EC" dirty="0" smtClean="0"/>
              <a:t>incluidos, en su caso, dominios, jurisdicciones, territorios, Estados asociados o regímenes fiscales preferenciales, aquellos donde la tasa del Impuesto sobre la Renta o impuestos de naturaleza idéntica o análoga, sea inferior a un sesenta por ciento (60%) a la que corresponda en el Ecuador sobre las rentas de la misma naturaleza de conformidad con la Ley de Régimen Tributario Interno</a:t>
            </a:r>
            <a:r>
              <a:rPr lang="es-EC" dirty="0" smtClean="0"/>
              <a:t>. Se exceptuarán aquellos países que suscriban un acuerdo de intercambio de información con el Ecuador.</a:t>
            </a:r>
            <a:endParaRPr lang="es-EC"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C" sz="2800" b="1" dirty="0" smtClean="0"/>
              <a:t>LEGISLACIÓN ECUATORIANA - METODOLOGÍA DE PRECIOS DE TRANSFERENCIA</a:t>
            </a:r>
            <a:endParaRPr lang="es-EC" sz="2800" dirty="0"/>
          </a:p>
        </p:txBody>
      </p:sp>
      <p:sp>
        <p:nvSpPr>
          <p:cNvPr id="3" name="2 Marcador de contenido"/>
          <p:cNvSpPr>
            <a:spLocks noGrp="1"/>
          </p:cNvSpPr>
          <p:nvPr>
            <p:ph sz="quarter" idx="1"/>
          </p:nvPr>
        </p:nvSpPr>
        <p:spPr>
          <a:xfrm>
            <a:off x="612648" y="1862158"/>
            <a:ext cx="8153400" cy="4495800"/>
          </a:xfrm>
        </p:spPr>
        <p:txBody>
          <a:bodyPr>
            <a:normAutofit/>
          </a:bodyPr>
          <a:lstStyle/>
          <a:p>
            <a:pPr marL="514350" indent="-514350" algn="just">
              <a:buAutoNum type="arabicPeriod"/>
            </a:pPr>
            <a:r>
              <a:rPr lang="es-EC" dirty="0" smtClean="0"/>
              <a:t>Método del Precio Comparable no Controlado</a:t>
            </a:r>
          </a:p>
          <a:p>
            <a:pPr marL="514350" indent="-514350" algn="just">
              <a:buAutoNum type="arabicPeriod"/>
            </a:pPr>
            <a:r>
              <a:rPr lang="es-EC" dirty="0" smtClean="0"/>
              <a:t>Método del Precio de Reventa</a:t>
            </a:r>
          </a:p>
          <a:p>
            <a:pPr marL="514350" indent="-514350" algn="just">
              <a:buAutoNum type="arabicPeriod"/>
            </a:pPr>
            <a:r>
              <a:rPr lang="es-EC" dirty="0" smtClean="0"/>
              <a:t>Método del Costo Adicionado</a:t>
            </a:r>
          </a:p>
          <a:p>
            <a:pPr marL="514350" indent="-514350" algn="just">
              <a:buAutoNum type="arabicPeriod"/>
            </a:pPr>
            <a:r>
              <a:rPr lang="es-EC" dirty="0" smtClean="0"/>
              <a:t>Método de Distribución de Utilidades</a:t>
            </a:r>
          </a:p>
          <a:p>
            <a:pPr marL="514350" indent="-514350" algn="just">
              <a:buAutoNum type="arabicPeriod"/>
            </a:pPr>
            <a:r>
              <a:rPr lang="es-EC" dirty="0" smtClean="0"/>
              <a:t>Método Residual de Distribución de Utilidades</a:t>
            </a:r>
          </a:p>
          <a:p>
            <a:pPr marL="514350" indent="-514350" algn="just">
              <a:buAutoNum type="arabicPeriod"/>
            </a:pPr>
            <a:r>
              <a:rPr lang="es-EC" dirty="0" smtClean="0"/>
              <a:t>Método de Márgenes Transaccionales de Utilidad Operacional</a:t>
            </a:r>
            <a:endParaRPr lang="es-EC"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C" dirty="0" smtClean="0"/>
              <a:t/>
            </a:r>
            <a:br>
              <a:rPr lang="es-EC" dirty="0" smtClean="0"/>
            </a:br>
            <a:r>
              <a:rPr lang="es-EC" sz="2700" b="1" dirty="0" smtClean="0"/>
              <a:t>LEGISLACIÓN ECUATORIANA </a:t>
            </a:r>
            <a:br>
              <a:rPr lang="es-EC" sz="2700" b="1" dirty="0" smtClean="0"/>
            </a:br>
            <a:r>
              <a:rPr lang="es-ES" sz="2700" b="1" dirty="0" smtClean="0"/>
              <a:t>PRINCIPIO DEL MEJOR MÉTODO</a:t>
            </a:r>
            <a:r>
              <a:rPr lang="es-EC" dirty="0" smtClean="0"/>
              <a:t/>
            </a:r>
            <a:br>
              <a:rPr lang="es-EC" dirty="0" smtClean="0"/>
            </a:br>
            <a:endParaRPr lang="es-EC" dirty="0"/>
          </a:p>
        </p:txBody>
      </p:sp>
      <p:sp>
        <p:nvSpPr>
          <p:cNvPr id="3" name="2 Marcador de contenido"/>
          <p:cNvSpPr>
            <a:spLocks noGrp="1"/>
          </p:cNvSpPr>
          <p:nvPr>
            <p:ph sz="quarter" idx="1"/>
          </p:nvPr>
        </p:nvSpPr>
        <p:spPr/>
        <p:txBody>
          <a:bodyPr>
            <a:normAutofit fontScale="62500" lnSpcReduction="20000"/>
          </a:bodyPr>
          <a:lstStyle/>
          <a:p>
            <a:pPr marL="0" indent="0" algn="just">
              <a:buNone/>
            </a:pPr>
            <a:endParaRPr lang="es-EC" b="1" dirty="0" smtClean="0">
              <a:solidFill>
                <a:srgbClr val="002060"/>
              </a:solidFill>
            </a:endParaRPr>
          </a:p>
          <a:p>
            <a:pPr marL="0" indent="0" algn="just">
              <a:buNone/>
            </a:pPr>
            <a:r>
              <a:rPr lang="es-EC" b="1" dirty="0" smtClean="0">
                <a:solidFill>
                  <a:srgbClr val="002060"/>
                </a:solidFill>
              </a:rPr>
              <a:t>RLRTI - Art. 86.- Prelación de métodos.- </a:t>
            </a:r>
            <a:r>
              <a:rPr lang="es-EC" dirty="0" smtClean="0"/>
              <a:t>Sin perjuicio de lo establecido en los numerales del artículo anterior, a fin de determinar el cumplimiento del principio de plena competencia en los precios de las operaciones celebradas entre partes relacionadas; el contribuyente para establecer el método de valoración más apropiado, partirá inicialmente de la utilización del método del precio comparable no controlado, para continuar con los métodos del precio de reventa y el de costo adicionado. Tomando a consideración el que mejor compatibilice con el giro del negocio, la estructura empresarial o comercial de la empresa o entidad.</a:t>
            </a:r>
          </a:p>
          <a:p>
            <a:pPr marL="0" indent="0" algn="just">
              <a:buNone/>
            </a:pPr>
            <a:endParaRPr lang="es-EC" dirty="0" smtClean="0"/>
          </a:p>
          <a:p>
            <a:pPr marL="0" indent="0" algn="just">
              <a:buNone/>
            </a:pPr>
            <a:r>
              <a:rPr lang="es-EC" dirty="0" smtClean="0"/>
              <a:t>Cuando debido a la complejidad o a la información relativa a las operaciones no pueden aplicarse adecuadamente uno de los métodos mencionados, se podrán aplicar, considerando el orden como se enuncian en el artículo anterior, uno de los métodos subsiguientes, partiendo en uso del método de distribución de utilidades, seguido por el método residual de distribución de utilidades y en última instancia el uso del método de márgenes transaccionales de la utilidad operacional.</a:t>
            </a:r>
            <a:endParaRPr lang="es-EC"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C" sz="2400" b="1" dirty="0" smtClean="0"/>
              <a:t>LEGISLACIÓN ECUATORIANA</a:t>
            </a:r>
            <a:r>
              <a:rPr lang="es-EC" sz="2400" dirty="0" smtClean="0"/>
              <a:t/>
            </a:r>
            <a:br>
              <a:rPr lang="es-EC" sz="2400" dirty="0" smtClean="0"/>
            </a:br>
            <a:r>
              <a:rPr lang="es-ES" sz="2400" b="1" dirty="0" smtClean="0"/>
              <a:t>MÉTODO A FECHA DE EMBARQUE</a:t>
            </a:r>
            <a:endParaRPr lang="es-EC" sz="2400" dirty="0"/>
          </a:p>
        </p:txBody>
      </p:sp>
      <p:sp>
        <p:nvSpPr>
          <p:cNvPr id="3" name="2 Marcador de contenido"/>
          <p:cNvSpPr>
            <a:spLocks noGrp="1"/>
          </p:cNvSpPr>
          <p:nvPr>
            <p:ph sz="quarter" idx="1"/>
          </p:nvPr>
        </p:nvSpPr>
        <p:spPr>
          <a:xfrm>
            <a:off x="612648" y="1600200"/>
            <a:ext cx="8153400" cy="4972072"/>
          </a:xfrm>
        </p:spPr>
        <p:txBody>
          <a:bodyPr>
            <a:noAutofit/>
          </a:bodyPr>
          <a:lstStyle/>
          <a:p>
            <a:pPr marL="0" indent="0" algn="just">
              <a:buNone/>
            </a:pPr>
            <a:r>
              <a:rPr lang="es-EC" sz="1400" b="1" dirty="0" smtClean="0">
                <a:solidFill>
                  <a:srgbClr val="002060"/>
                </a:solidFill>
              </a:rPr>
              <a:t>RLRTI – Art. 85.</a:t>
            </a:r>
            <a:r>
              <a:rPr lang="es-EC" sz="1400" dirty="0" smtClean="0"/>
              <a:t> – </a:t>
            </a:r>
            <a:r>
              <a:rPr lang="es-EC" sz="1400" i="1" dirty="0" smtClean="0"/>
              <a:t>(…) Para efectos de determinar la renta de fuente ecuatoriana cuando se trate de operaciones de importación y exportación a partes relacionadas se considerará, según el caso, como mejor tratamiento una de las siguientes opciones:</a:t>
            </a:r>
          </a:p>
          <a:p>
            <a:pPr marL="0" indent="0" algn="just">
              <a:buNone/>
            </a:pPr>
            <a:r>
              <a:rPr lang="es-EC" sz="1400" i="1" dirty="0" smtClean="0"/>
              <a:t>a) Operaciones de Importación y Exportación.- En los casos que tengan por objeto operaciones de importación y exportación respecto de las cuales pueda establecerse el precio internacional de público y notorio conocimiento en mercados transparentes, bolsas de comercio o similares deberán utilizarse dichos precios a los fines de la determinación de la renta neta de fuente ecuatoriana, salvo prueba en contrario.</a:t>
            </a:r>
          </a:p>
          <a:p>
            <a:pPr marL="0" indent="0" algn="just">
              <a:buNone/>
            </a:pPr>
            <a:r>
              <a:rPr lang="es-EC" sz="1400" i="1" dirty="0" smtClean="0"/>
              <a:t>b) Operaciones de Importación y Exportación realizadas a través de intermediarios.- Sin perjuicio de lo establecido en los párrafos precedentes cuando se trate de exportaciones e importaciones realizadas con partes relacionadas que tengan por objeto cualquier producto primario agropecuario, recursos naturales no renovables y en general bienes con cotización conocida en mercados transparentes, en las que intervenga un intermediario internacional que no sea el destinatario efectivo de la mercadería, se considerará como mejor método a fin de determinar la renta de fuente ecuatoriana de la exportación, el de precio comparable no controlado, considerándose como tal a efectos de este artículo el valor de la cotización del bien en el mercado transparente del día de la carga de la mercadería, cualquiera sea el medio de transporte, sin considerar el precio pactado con el intermediario internacional.</a:t>
            </a:r>
          </a:p>
          <a:p>
            <a:pPr marL="0" indent="0" algn="just">
              <a:buNone/>
            </a:pPr>
            <a:r>
              <a:rPr lang="es-EC" sz="1400" i="1" dirty="0" smtClean="0"/>
              <a:t>No obstante lo indicado en el párrafo anterior, si el precio de cotización vigente a la fecha mencionada en el mercado transparente fuese inferior al precio convenido con el intermediario internacional, se tomará este último a efectos de valorar la operación.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172</TotalTime>
  <Words>2372</Words>
  <Application>Microsoft Office PowerPoint</Application>
  <PresentationFormat>Presentación en pantalla (4:3)</PresentationFormat>
  <Paragraphs>125</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Intermedio</vt:lpstr>
      <vt:lpstr>Ecuador: servicio de rentas internas</vt:lpstr>
      <vt:lpstr>CONTEXTO INTERNACIONAL IMPERANTE EN MATERIA DE PRECIOS DE TRANSFERENCIA</vt:lpstr>
      <vt:lpstr>PRINCIPIO DE PLENA COMPETENCIA</vt:lpstr>
      <vt:lpstr>LEGISLACIÓN ECUATORIANA PARTES RELACIONADAS</vt:lpstr>
      <vt:lpstr>LEGISLACIÓN ECUATORIANA SUJETOS ALCANZADOS</vt:lpstr>
      <vt:lpstr>LEGISLACIÓN ECUATORIANA - TRATAMIENTO DE LOS PARAÍSOS FISCALES</vt:lpstr>
      <vt:lpstr>LEGISLACIÓN ECUATORIANA - METODOLOGÍA DE PRECIOS DE TRANSFERENCIA</vt:lpstr>
      <vt:lpstr> LEGISLACIÓN ECUATORIANA  PRINCIPIO DEL MEJOR MÉTODO </vt:lpstr>
      <vt:lpstr>LEGISLACIÓN ECUATORIANA MÉTODO A FECHA DE EMBARQUE</vt:lpstr>
      <vt:lpstr> LEGISLACIÓN ECUATORIANA AJUSTE POR PRECIOS DE TRANSFERENCIA TRATAMIENTO </vt:lpstr>
      <vt:lpstr>OBLIGACIONES FORMALES </vt:lpstr>
      <vt:lpstr> FUENTES DE INFORMACIÓN PARA EL CONTROL DE PRECIOS DE TRANSFERENCIA  </vt:lpstr>
      <vt:lpstr>SELECCIÓN DE CASOS PARA FISCALIZACIÓN</vt:lpstr>
      <vt:lpstr>PROCEDIMIENTO DE FISCALIZACIÓN</vt:lpstr>
      <vt:lpstr> CONTROVERSIAS MAS FRECUENTES EN EL CONTROL DE PRECIOS DE TRANSFERENCIA: </vt:lpstr>
      <vt:lpstr> EXPERIENCIA SOBRE  CASOS CONCRETOS DE CONTROL </vt:lpstr>
      <vt:lpstr> VENTAJAS DERIVADAS DEL CONTROL DE PRECIOS DE TRANSFERENCIA </vt:lpstr>
      <vt:lpstr> DISPUTAS EN MATERIA DE PRECIOS DE TRANSFERENCIA </vt:lpstr>
      <vt:lpstr>    ESTRUCTURA ORGANIZATIVA ADOPTADA POR EL FISCO PARA EL CONTROL DE PRECIOS DE TRANSFERENCIA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cafp010905</dc:creator>
  <cp:lastModifiedBy>sri</cp:lastModifiedBy>
  <cp:revision>19</cp:revision>
  <dcterms:created xsi:type="dcterms:W3CDTF">2013-06-13T18:33:15Z</dcterms:created>
  <dcterms:modified xsi:type="dcterms:W3CDTF">2013-06-14T18:07:49Z</dcterms:modified>
</cp:coreProperties>
</file>